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65" r:id="rId4"/>
    <p:sldId id="258" r:id="rId5"/>
    <p:sldId id="259" r:id="rId6"/>
    <p:sldId id="260" r:id="rId7"/>
    <p:sldId id="261" r:id="rId8"/>
    <p:sldId id="266" r:id="rId9"/>
    <p:sldId id="262" r:id="rId10"/>
    <p:sldId id="263" r:id="rId11"/>
    <p:sldId id="264" r:id="rId12"/>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92"/>
    <p:restoredTop sz="74415"/>
  </p:normalViewPr>
  <p:slideViewPr>
    <p:cSldViewPr snapToGrid="0" snapToObjects="1">
      <p:cViewPr varScale="1">
        <p:scale>
          <a:sx n="123" d="100"/>
          <a:sy n="123" d="100"/>
        </p:scale>
        <p:origin x="1392"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4926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faculty. This deck walks through the revised SOE Student AI Guidelines one-pager, reflecting updates made based on faculty committee feedback. Each slide corresponds to a section of the document students receive. Estimated presentation time: 15-20 minutes.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origin of this document: developed with input from SOE post-master's students and reviewed by the SOE AI Committee. Emphasize that the guide complements your course-specific AI policy; it does not replace it. Students should always check the syllabus first. This guide sets the floor, not the ceiling.</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145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514350" y="4400550"/>
            <a:ext cx="4114800" cy="3600450"/>
          </a:xfrm>
          <a:prstGeom prst="rect">
            <a:avLst/>
          </a:prstGeom>
        </p:spPr>
        <p:txBody>
          <a:bodyPr/>
          <a:lstStyle/>
          <a:p>
            <a:r>
              <a:rPr lang="en-US" sz="1400" b="1" dirty="0">
                <a:solidFill>
                  <a:srgbClr val="FF0000"/>
                </a:solidFill>
              </a:rPr>
              <a:t>Open and show the students the document. You might choose to walk through Steps 1-3 just using the document instead of slides 4-6. Step 3 has additional examples to expand on the citation information.</a:t>
            </a:r>
          </a:p>
        </p:txBody>
      </p:sp>
    </p:spTree>
    <p:extLst>
      <p:ext uri="{BB962C8B-B14F-4D97-AF65-F5344CB8AC3E}">
        <p14:creationId xmlns:p14="http://schemas.microsoft.com/office/powerpoint/2010/main" val="37783583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the revised word order in the guide: 'demonstrates integrity and protects you' places integrity before self-protection. This reflects the document's formational intent. Remind students that if the syllabus is silent on AI, that is a prompt to ask, not permission to proceed.</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editing bullet has been updated from the previous version. It now reads: 'Edit for clarity, grammar, or flow while maintaining your original work.' This addresses the faculty concern that students could use AI editing as a backdoor to rewriting. Emphasize that the original ideas, argument, and voice must remain the student's own. Also: FERPA applies absolutely. No student names, IDs, grades, or records in any third-party AI tool.</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third critical question now reads 'scholarly research and sound professional judgment' per the revised document. Note for the committee: the document retained 'AI systems produce plausible but inaccurate content' rather than the suggested 'convincing but inaccurate or incomplete.' That revision remains worth considering in the next edit cycle, since the stronger wording better captures the real risk — that AI sounds authoritative while still being incomplete or missing nuance.</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disclosure language was updated to 'When uncertain, choose transparency' — cleaner and more direct than the previous version. The guide also added: 'Refer to your professor and course resources for additional examples' and 'It is always safe to use reliable primary sources and cite them appropriately.' Walk students through the APA format with the sample citation. The yellow note is for your awareness: AI chat URLs require the originating account to view them. If you need to audit a student's AI interaction, ask for a transcript or screenshot.</a:t>
            </a:r>
          </a:p>
          <a:p>
            <a:endParaRPr lang="en-US" dirty="0"/>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A8EEE-564E-BEB2-0DFF-8221C06145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F48A89-8829-7E53-97B3-074152E610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00B16E-0333-D534-F662-BC1CD6E48FD4}"/>
              </a:ext>
            </a:extLst>
          </p:cNvPr>
          <p:cNvSpPr>
            <a:spLocks noGrp="1"/>
          </p:cNvSpPr>
          <p:nvPr>
            <p:ph type="body" idx="1"/>
          </p:nvPr>
        </p:nvSpPr>
        <p:spPr/>
        <p:txBody>
          <a:bodyPr/>
          <a:lstStyle/>
          <a:p>
            <a:r>
              <a:rPr lang="en-US" dirty="0"/>
              <a:t>This page has some cases related to citing AI</a:t>
            </a:r>
          </a:p>
          <a:p>
            <a:endParaRPr lang="en-US" dirty="0"/>
          </a:p>
          <a:p>
            <a:endParaRPr lang="en-US" dirty="0"/>
          </a:p>
        </p:txBody>
      </p:sp>
      <p:sp>
        <p:nvSpPr>
          <p:cNvPr id="4" name="Slide Number Placeholder 3">
            <a:extLst>
              <a:ext uri="{FF2B5EF4-FFF2-40B4-BE49-F238E27FC236}">
                <a16:creationId xmlns:a16="http://schemas.microsoft.com/office/drawing/2014/main" id="{A428EA42-2A0B-5D48-8CA9-ECCB6C653737}"/>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1774773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scripture and integrity language in the current document still uses the NIV translation. This is the one priority revision that was not yet applied. The recommended update replaces the NIV with the ESV: 'The beginning of wisdom is this: Get wisdom, and whatever you get, get insight.' (Proverbs 4:7, ESV) and updates the surrounding language to: 'As Christian educators and scholars, we are called not merely to gather information, but to exercise discernment, seek truth, and apply knowledge with integrity and wisdom.' The ESV is widely preferred in scholarly evangelical contexts and better reflects the theological precision Regent's academic mission projects. This should be flagged for the next committee revision.</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Consider pausing here to invite faculty reflection. Which of these is most relevant to your specific course? For research-heavy courses, FERPA deserves extra emphasis. For applied or reflective courses, assignment design may be the most actionable tip.</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Common student questions to anticipate: (1) Can I use AI for my dissertation? Refer to the program's dissertation-specific guidelines or the student's dissertation chair. (2) What if I used AI before I knew the policy? Encourage transparency before grading, not after. (3) Does Turnitin detect AI? Yes, in part, but detection tools are imperfect. The more important reason for honest disclosure is integrity, not fear of detection.</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chatgpt.com/"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hyperlink" Target="https://www.perplexity.ai/" TargetMode="External"/><Relationship Id="rId4" Type="http://schemas.openxmlformats.org/officeDocument/2006/relationships/hyperlink" Target="https://chat.openai.com/"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B2E4B"/>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
          </a:xfrm>
          <a:prstGeom prst="rect">
            <a:avLst/>
          </a:prstGeom>
          <a:solidFill>
            <a:srgbClr val="B8924A"/>
          </a:solidFill>
          <a:ln w="12700">
            <a:solidFill>
              <a:srgbClr val="B8924A"/>
            </a:solidFill>
            <a:prstDash val="solid"/>
          </a:ln>
        </p:spPr>
        <p:txBody>
          <a:bodyPr/>
          <a:lstStyle/>
          <a:p>
            <a:endParaRPr lang="en-US"/>
          </a:p>
        </p:txBody>
      </p:sp>
      <p:sp>
        <p:nvSpPr>
          <p:cNvPr id="3" name="Text 1"/>
          <p:cNvSpPr/>
          <p:nvPr/>
        </p:nvSpPr>
        <p:spPr>
          <a:xfrm>
            <a:off x="640080" y="1097280"/>
            <a:ext cx="7863840" cy="1280160"/>
          </a:xfrm>
          <a:prstGeom prst="rect">
            <a:avLst/>
          </a:prstGeom>
          <a:noFill/>
          <a:ln/>
        </p:spPr>
        <p:txBody>
          <a:bodyPr wrap="square" rtlCol="0" anchor="ctr"/>
          <a:lstStyle/>
          <a:p>
            <a:pPr marL="0" indent="0" algn="ctr">
              <a:buNone/>
            </a:pPr>
            <a:r>
              <a:rPr lang="en-US" sz="4000" b="1" dirty="0">
                <a:solidFill>
                  <a:srgbClr val="FFFFFF"/>
                </a:solidFill>
                <a:latin typeface="Cambria" pitchFamily="34" charset="0"/>
                <a:ea typeface="Cambria" pitchFamily="34" charset="-122"/>
                <a:cs typeface="Cambria" pitchFamily="34" charset="-120"/>
              </a:rPr>
              <a:t>Using AI in Your Coursework</a:t>
            </a:r>
            <a:endParaRPr lang="en-US" sz="4000" dirty="0"/>
          </a:p>
        </p:txBody>
      </p:sp>
      <p:sp>
        <p:nvSpPr>
          <p:cNvPr id="4" name="Text 2"/>
          <p:cNvSpPr/>
          <p:nvPr/>
        </p:nvSpPr>
        <p:spPr>
          <a:xfrm>
            <a:off x="914400" y="2514600"/>
            <a:ext cx="7315200" cy="548640"/>
          </a:xfrm>
          <a:prstGeom prst="rect">
            <a:avLst/>
          </a:prstGeom>
          <a:noFill/>
          <a:ln/>
        </p:spPr>
        <p:txBody>
          <a:bodyPr wrap="square" rtlCol="0" anchor="ctr"/>
          <a:lstStyle/>
          <a:p>
            <a:pPr marL="0" indent="0" algn="ctr">
              <a:buNone/>
            </a:pPr>
            <a:r>
              <a:rPr lang="en-US" sz="2000" dirty="0">
                <a:solidFill>
                  <a:srgbClr val="CADCFC"/>
                </a:solidFill>
                <a:latin typeface="Calibri" pitchFamily="34" charset="0"/>
                <a:ea typeface="Calibri" pitchFamily="34" charset="-122"/>
                <a:cs typeface="Calibri" pitchFamily="34" charset="-120"/>
              </a:rPr>
              <a:t>SOE Student AI Guidelines</a:t>
            </a:r>
            <a:endParaRPr lang="en-US" sz="2000" dirty="0"/>
          </a:p>
        </p:txBody>
      </p:sp>
      <p:sp>
        <p:nvSpPr>
          <p:cNvPr id="5" name="Shape 3"/>
          <p:cNvSpPr/>
          <p:nvPr/>
        </p:nvSpPr>
        <p:spPr>
          <a:xfrm>
            <a:off x="3200400" y="3200400"/>
            <a:ext cx="2743200" cy="36576"/>
          </a:xfrm>
          <a:prstGeom prst="rect">
            <a:avLst/>
          </a:prstGeom>
          <a:solidFill>
            <a:srgbClr val="B8924A"/>
          </a:solidFill>
          <a:ln w="12700">
            <a:solidFill>
              <a:srgbClr val="B8924A"/>
            </a:solidFill>
            <a:prstDash val="solid"/>
          </a:ln>
        </p:spPr>
        <p:txBody>
          <a:bodyPr/>
          <a:lstStyle/>
          <a:p>
            <a:endParaRPr lang="en-US"/>
          </a:p>
        </p:txBody>
      </p:sp>
      <p:sp>
        <p:nvSpPr>
          <p:cNvPr id="6" name="Text 4"/>
          <p:cNvSpPr/>
          <p:nvPr/>
        </p:nvSpPr>
        <p:spPr>
          <a:xfrm>
            <a:off x="914400" y="3383280"/>
            <a:ext cx="7315200" cy="457200"/>
          </a:xfrm>
          <a:prstGeom prst="rect">
            <a:avLst/>
          </a:prstGeom>
          <a:noFill/>
          <a:ln/>
        </p:spPr>
        <p:txBody>
          <a:bodyPr wrap="square" rtlCol="0" anchor="ctr"/>
          <a:lstStyle/>
          <a:p>
            <a:pPr marL="0" indent="0" algn="ctr">
              <a:buNone/>
            </a:pPr>
            <a:r>
              <a:rPr lang="en-US" sz="1400" dirty="0">
                <a:solidFill>
                  <a:srgbClr val="A0B4CC"/>
                </a:solidFill>
                <a:latin typeface="Calibri" pitchFamily="34" charset="0"/>
                <a:ea typeface="Calibri" pitchFamily="34" charset="-122"/>
                <a:cs typeface="Calibri" pitchFamily="34" charset="-120"/>
              </a:rPr>
              <a:t>School of Education  |  Regent University</a:t>
            </a:r>
            <a:endParaRPr lang="en-US" sz="1400" dirty="0"/>
          </a:p>
        </p:txBody>
      </p:sp>
      <p:sp>
        <p:nvSpPr>
          <p:cNvPr id="7" name="Text 5"/>
          <p:cNvSpPr/>
          <p:nvPr/>
        </p:nvSpPr>
        <p:spPr>
          <a:xfrm>
            <a:off x="914400" y="4114800"/>
            <a:ext cx="7315200" cy="457200"/>
          </a:xfrm>
          <a:prstGeom prst="rect">
            <a:avLst/>
          </a:prstGeom>
          <a:noFill/>
          <a:ln/>
        </p:spPr>
        <p:txBody>
          <a:bodyPr wrap="square" rtlCol="0" anchor="ctr"/>
          <a:lstStyle/>
          <a:p>
            <a:pPr marL="0" indent="0" algn="ctr">
              <a:buNone/>
            </a:pPr>
            <a:r>
              <a:rPr lang="en-US" sz="1300" i="1" dirty="0">
                <a:solidFill>
                  <a:srgbClr val="8899AA"/>
                </a:solidFill>
                <a:latin typeface="Calibri" pitchFamily="34" charset="0"/>
                <a:ea typeface="Calibri" pitchFamily="34" charset="-122"/>
                <a:cs typeface="Calibri" pitchFamily="34" charset="-120"/>
              </a:rPr>
              <a:t>A shared framework for responsible, integrity-centered AI use</a:t>
            </a: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4F6F9"/>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640080"/>
          </a:xfrm>
          <a:prstGeom prst="rect">
            <a:avLst/>
          </a:prstGeom>
          <a:noFill/>
          <a:ln/>
        </p:spPr>
        <p:txBody>
          <a:bodyPr wrap="square" rtlCol="0" anchor="ctr"/>
          <a:lstStyle/>
          <a:p>
            <a:pPr marL="0" indent="0">
              <a:buNone/>
            </a:pPr>
            <a:r>
              <a:rPr lang="en-US" sz="3200" b="1" dirty="0">
                <a:solidFill>
                  <a:srgbClr val="1B2E4B"/>
                </a:solidFill>
                <a:latin typeface="Cambria" pitchFamily="34" charset="0"/>
                <a:ea typeface="Cambria" pitchFamily="34" charset="-122"/>
                <a:cs typeface="Cambria" pitchFamily="34" charset="-120"/>
              </a:rPr>
              <a:t>Why This Guide Exists</a:t>
            </a:r>
            <a:endParaRPr lang="en-US" sz="3200" dirty="0"/>
          </a:p>
        </p:txBody>
      </p:sp>
      <p:sp>
        <p:nvSpPr>
          <p:cNvPr id="3" name="Shape 1"/>
          <p:cNvSpPr/>
          <p:nvPr/>
        </p:nvSpPr>
        <p:spPr>
          <a:xfrm>
            <a:off x="457200" y="960120"/>
            <a:ext cx="8229600" cy="36576"/>
          </a:xfrm>
          <a:prstGeom prst="rect">
            <a:avLst/>
          </a:prstGeom>
          <a:solidFill>
            <a:srgbClr val="B8924A"/>
          </a:solidFill>
          <a:ln w="12700">
            <a:solidFill>
              <a:srgbClr val="B8924A"/>
            </a:solidFill>
            <a:prstDash val="solid"/>
          </a:ln>
        </p:spPr>
        <p:txBody>
          <a:bodyPr/>
          <a:lstStyle/>
          <a:p>
            <a:endParaRPr lang="en-US"/>
          </a:p>
        </p:txBody>
      </p:sp>
      <p:sp>
        <p:nvSpPr>
          <p:cNvPr id="4" name="Shape 2"/>
          <p:cNvSpPr/>
          <p:nvPr/>
        </p:nvSpPr>
        <p:spPr>
          <a:xfrm>
            <a:off x="457200" y="1188720"/>
            <a:ext cx="2651760" cy="3291840"/>
          </a:xfrm>
          <a:prstGeom prst="roundRect">
            <a:avLst>
              <a:gd name="adj" fmla="val 4138"/>
            </a:avLst>
          </a:prstGeom>
          <a:solidFill>
            <a:srgbClr val="FFFFFF"/>
          </a:solidFill>
          <a:ln/>
          <a:effectLst>
            <a:outerShdw blurRad="101600" dist="38100" dir="2700000" algn="bl" rotWithShape="0">
              <a:srgbClr val="000000">
                <a:alpha val="10000"/>
              </a:srgbClr>
            </a:outerShdw>
          </a:effectLst>
        </p:spPr>
        <p:txBody>
          <a:bodyPr/>
          <a:lstStyle/>
          <a:p>
            <a:endParaRPr lang="en-US"/>
          </a:p>
        </p:txBody>
      </p:sp>
      <p:sp>
        <p:nvSpPr>
          <p:cNvPr id="5" name="Shape 3"/>
          <p:cNvSpPr/>
          <p:nvPr/>
        </p:nvSpPr>
        <p:spPr>
          <a:xfrm>
            <a:off x="1463040" y="1371600"/>
            <a:ext cx="640080" cy="640080"/>
          </a:xfrm>
          <a:prstGeom prst="ellipse">
            <a:avLst/>
          </a:prstGeom>
          <a:solidFill>
            <a:srgbClr val="1B2E4B"/>
          </a:solidFill>
          <a:ln/>
        </p:spPr>
        <p:txBody>
          <a:bodyPr/>
          <a:lstStyle/>
          <a:p>
            <a:endParaRPr lang="en-US"/>
          </a:p>
        </p:txBody>
      </p:sp>
      <p:sp>
        <p:nvSpPr>
          <p:cNvPr id="6" name="Text 4"/>
          <p:cNvSpPr/>
          <p:nvPr/>
        </p:nvSpPr>
        <p:spPr>
          <a:xfrm>
            <a:off x="1463040" y="1371600"/>
            <a:ext cx="640080" cy="64008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1</a:t>
            </a:r>
            <a:endParaRPr lang="en-US" sz="2000" dirty="0"/>
          </a:p>
        </p:txBody>
      </p:sp>
      <p:sp>
        <p:nvSpPr>
          <p:cNvPr id="7" name="Text 5"/>
          <p:cNvSpPr/>
          <p:nvPr/>
        </p:nvSpPr>
        <p:spPr>
          <a:xfrm>
            <a:off x="594360" y="2148840"/>
            <a:ext cx="2377440" cy="457200"/>
          </a:xfrm>
          <a:prstGeom prst="rect">
            <a:avLst/>
          </a:prstGeom>
          <a:noFill/>
          <a:ln/>
        </p:spPr>
        <p:txBody>
          <a:bodyPr wrap="square" rtlCol="0" anchor="ctr"/>
          <a:lstStyle/>
          <a:p>
            <a:pPr marL="0" indent="0" algn="ctr">
              <a:buNone/>
            </a:pPr>
            <a:r>
              <a:rPr lang="en-US" sz="1500" b="1" dirty="0">
                <a:solidFill>
                  <a:srgbClr val="1B2E4B"/>
                </a:solidFill>
                <a:latin typeface="Cambria" pitchFamily="34" charset="0"/>
                <a:ea typeface="Cambria" pitchFamily="34" charset="-122"/>
                <a:cs typeface="Cambria" pitchFamily="34" charset="-120"/>
              </a:rPr>
              <a:t>AI is Here</a:t>
            </a:r>
            <a:endParaRPr lang="en-US" sz="1500" dirty="0"/>
          </a:p>
        </p:txBody>
      </p:sp>
      <p:sp>
        <p:nvSpPr>
          <p:cNvPr id="8" name="Text 6"/>
          <p:cNvSpPr/>
          <p:nvPr/>
        </p:nvSpPr>
        <p:spPr>
          <a:xfrm>
            <a:off x="594360" y="2606040"/>
            <a:ext cx="2377440" cy="1737360"/>
          </a:xfrm>
          <a:prstGeom prst="rect">
            <a:avLst/>
          </a:prstGeom>
          <a:noFill/>
          <a:ln/>
        </p:spPr>
        <p:txBody>
          <a:bodyPr wrap="square" rtlCol="0" anchor="ctr"/>
          <a:lstStyle/>
          <a:p>
            <a:pPr marL="0" indent="0" algn="l">
              <a:buNone/>
            </a:pPr>
            <a:r>
              <a:rPr lang="en-US" sz="1200" dirty="0">
                <a:solidFill>
                  <a:srgbClr val="4A5568"/>
                </a:solidFill>
                <a:latin typeface="Calibri" pitchFamily="34" charset="0"/>
                <a:ea typeface="Calibri" pitchFamily="34" charset="-122"/>
                <a:cs typeface="Calibri" pitchFamily="34" charset="-120"/>
              </a:rPr>
              <a:t>Students in graduate programs are already using AI tools. The question is not whether you use them, but whether you use them wisely.</a:t>
            </a:r>
            <a:endParaRPr lang="en-US" sz="1200" dirty="0"/>
          </a:p>
        </p:txBody>
      </p:sp>
      <p:sp>
        <p:nvSpPr>
          <p:cNvPr id="9" name="Shape 7"/>
          <p:cNvSpPr/>
          <p:nvPr/>
        </p:nvSpPr>
        <p:spPr>
          <a:xfrm>
            <a:off x="3291840" y="1188720"/>
            <a:ext cx="2651760" cy="3291840"/>
          </a:xfrm>
          <a:prstGeom prst="roundRect">
            <a:avLst>
              <a:gd name="adj" fmla="val 4138"/>
            </a:avLst>
          </a:prstGeom>
          <a:solidFill>
            <a:srgbClr val="FFFFFF"/>
          </a:solidFill>
          <a:ln/>
          <a:effectLst>
            <a:outerShdw blurRad="101600" dist="38100" dir="2700000" algn="bl" rotWithShape="0">
              <a:srgbClr val="000000">
                <a:alpha val="10000"/>
              </a:srgbClr>
            </a:outerShdw>
          </a:effectLst>
        </p:spPr>
        <p:txBody>
          <a:bodyPr/>
          <a:lstStyle/>
          <a:p>
            <a:endParaRPr lang="en-US"/>
          </a:p>
        </p:txBody>
      </p:sp>
      <p:sp>
        <p:nvSpPr>
          <p:cNvPr id="10" name="Shape 8"/>
          <p:cNvSpPr/>
          <p:nvPr/>
        </p:nvSpPr>
        <p:spPr>
          <a:xfrm>
            <a:off x="4297680" y="1371600"/>
            <a:ext cx="640080" cy="640080"/>
          </a:xfrm>
          <a:prstGeom prst="ellipse">
            <a:avLst/>
          </a:prstGeom>
          <a:solidFill>
            <a:srgbClr val="1B2E4B"/>
          </a:solidFill>
          <a:ln/>
        </p:spPr>
        <p:txBody>
          <a:bodyPr/>
          <a:lstStyle/>
          <a:p>
            <a:endParaRPr lang="en-US"/>
          </a:p>
        </p:txBody>
      </p:sp>
      <p:sp>
        <p:nvSpPr>
          <p:cNvPr id="11" name="Text 9"/>
          <p:cNvSpPr/>
          <p:nvPr/>
        </p:nvSpPr>
        <p:spPr>
          <a:xfrm>
            <a:off x="4297680" y="1371600"/>
            <a:ext cx="640080" cy="64008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2</a:t>
            </a:r>
            <a:endParaRPr lang="en-US" sz="2000" dirty="0"/>
          </a:p>
        </p:txBody>
      </p:sp>
      <p:sp>
        <p:nvSpPr>
          <p:cNvPr id="12" name="Text 10"/>
          <p:cNvSpPr/>
          <p:nvPr/>
        </p:nvSpPr>
        <p:spPr>
          <a:xfrm>
            <a:off x="3429000" y="2148840"/>
            <a:ext cx="2377440" cy="457200"/>
          </a:xfrm>
          <a:prstGeom prst="rect">
            <a:avLst/>
          </a:prstGeom>
          <a:noFill/>
          <a:ln/>
        </p:spPr>
        <p:txBody>
          <a:bodyPr wrap="square" rtlCol="0" anchor="ctr"/>
          <a:lstStyle/>
          <a:p>
            <a:pPr marL="0" indent="0" algn="ctr">
              <a:buNone/>
            </a:pPr>
            <a:r>
              <a:rPr lang="en-US" sz="1500" b="1" dirty="0">
                <a:solidFill>
                  <a:srgbClr val="1B2E4B"/>
                </a:solidFill>
                <a:latin typeface="Cambria" pitchFamily="34" charset="0"/>
                <a:ea typeface="Cambria" pitchFamily="34" charset="-122"/>
                <a:cs typeface="Cambria" pitchFamily="34" charset="-120"/>
              </a:rPr>
              <a:t>Policies Vary</a:t>
            </a:r>
            <a:endParaRPr lang="en-US" sz="1500" dirty="0"/>
          </a:p>
        </p:txBody>
      </p:sp>
      <p:sp>
        <p:nvSpPr>
          <p:cNvPr id="13" name="Text 11"/>
          <p:cNvSpPr/>
          <p:nvPr/>
        </p:nvSpPr>
        <p:spPr>
          <a:xfrm>
            <a:off x="3429000" y="2606040"/>
            <a:ext cx="2377440" cy="1737360"/>
          </a:xfrm>
          <a:prstGeom prst="rect">
            <a:avLst/>
          </a:prstGeom>
          <a:noFill/>
          <a:ln/>
        </p:spPr>
        <p:txBody>
          <a:bodyPr wrap="square" rtlCol="0" anchor="ctr"/>
          <a:lstStyle/>
          <a:p>
            <a:pPr marL="0" indent="0" algn="l">
              <a:buNone/>
            </a:pPr>
            <a:r>
              <a:rPr lang="en-US" sz="1200" dirty="0">
                <a:solidFill>
                  <a:srgbClr val="4A5568"/>
                </a:solidFill>
                <a:latin typeface="Calibri" pitchFamily="34" charset="0"/>
                <a:ea typeface="Calibri" pitchFamily="34" charset="-122"/>
                <a:cs typeface="Calibri" pitchFamily="34" charset="-120"/>
              </a:rPr>
              <a:t>Permissions differ by course, assignment, and professor. This guide applies only when a professor has explicitly stated that AI use is permitted.</a:t>
            </a:r>
            <a:endParaRPr lang="en-US" sz="1200" dirty="0"/>
          </a:p>
        </p:txBody>
      </p:sp>
      <p:sp>
        <p:nvSpPr>
          <p:cNvPr id="14" name="Shape 12"/>
          <p:cNvSpPr/>
          <p:nvPr/>
        </p:nvSpPr>
        <p:spPr>
          <a:xfrm>
            <a:off x="6126480" y="1188720"/>
            <a:ext cx="2651760" cy="3291840"/>
          </a:xfrm>
          <a:prstGeom prst="roundRect">
            <a:avLst>
              <a:gd name="adj" fmla="val 4138"/>
            </a:avLst>
          </a:prstGeom>
          <a:solidFill>
            <a:srgbClr val="FFFFFF"/>
          </a:solidFill>
          <a:ln/>
          <a:effectLst>
            <a:outerShdw blurRad="101600" dist="38100" dir="2700000" algn="bl" rotWithShape="0">
              <a:srgbClr val="000000">
                <a:alpha val="10000"/>
              </a:srgbClr>
            </a:outerShdw>
          </a:effectLst>
        </p:spPr>
        <p:txBody>
          <a:bodyPr/>
          <a:lstStyle/>
          <a:p>
            <a:endParaRPr lang="en-US"/>
          </a:p>
        </p:txBody>
      </p:sp>
      <p:sp>
        <p:nvSpPr>
          <p:cNvPr id="15" name="Shape 13"/>
          <p:cNvSpPr/>
          <p:nvPr/>
        </p:nvSpPr>
        <p:spPr>
          <a:xfrm>
            <a:off x="7132320" y="1371600"/>
            <a:ext cx="640080" cy="640080"/>
          </a:xfrm>
          <a:prstGeom prst="ellipse">
            <a:avLst/>
          </a:prstGeom>
          <a:solidFill>
            <a:srgbClr val="1B2E4B"/>
          </a:solidFill>
          <a:ln/>
        </p:spPr>
        <p:txBody>
          <a:bodyPr/>
          <a:lstStyle/>
          <a:p>
            <a:endParaRPr lang="en-US"/>
          </a:p>
        </p:txBody>
      </p:sp>
      <p:sp>
        <p:nvSpPr>
          <p:cNvPr id="16" name="Text 14"/>
          <p:cNvSpPr/>
          <p:nvPr/>
        </p:nvSpPr>
        <p:spPr>
          <a:xfrm>
            <a:off x="7132320" y="1371600"/>
            <a:ext cx="640080" cy="64008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3</a:t>
            </a:r>
            <a:endParaRPr lang="en-US" sz="2000" dirty="0"/>
          </a:p>
        </p:txBody>
      </p:sp>
      <p:sp>
        <p:nvSpPr>
          <p:cNvPr id="17" name="Text 15"/>
          <p:cNvSpPr/>
          <p:nvPr/>
        </p:nvSpPr>
        <p:spPr>
          <a:xfrm>
            <a:off x="6263640" y="2148840"/>
            <a:ext cx="2377440" cy="457200"/>
          </a:xfrm>
          <a:prstGeom prst="rect">
            <a:avLst/>
          </a:prstGeom>
          <a:noFill/>
          <a:ln/>
        </p:spPr>
        <p:txBody>
          <a:bodyPr wrap="square" rtlCol="0" anchor="ctr"/>
          <a:lstStyle/>
          <a:p>
            <a:pPr marL="0" indent="0" algn="ctr">
              <a:buNone/>
            </a:pPr>
            <a:r>
              <a:rPr lang="en-US" sz="1500" b="1" dirty="0">
                <a:solidFill>
                  <a:srgbClr val="1B2E4B"/>
                </a:solidFill>
                <a:latin typeface="Cambria" pitchFamily="34" charset="0"/>
                <a:ea typeface="Cambria" pitchFamily="34" charset="-122"/>
                <a:cs typeface="Cambria" pitchFamily="34" charset="-120"/>
              </a:rPr>
              <a:t>Our Calling</a:t>
            </a:r>
            <a:endParaRPr lang="en-US" sz="1500" dirty="0"/>
          </a:p>
        </p:txBody>
      </p:sp>
      <p:sp>
        <p:nvSpPr>
          <p:cNvPr id="18" name="Text 16"/>
          <p:cNvSpPr/>
          <p:nvPr/>
        </p:nvSpPr>
        <p:spPr>
          <a:xfrm>
            <a:off x="6263640" y="2606040"/>
            <a:ext cx="2377440" cy="1737360"/>
          </a:xfrm>
          <a:prstGeom prst="rect">
            <a:avLst/>
          </a:prstGeom>
          <a:noFill/>
          <a:ln/>
        </p:spPr>
        <p:txBody>
          <a:bodyPr wrap="square" rtlCol="0" anchor="ctr"/>
          <a:lstStyle/>
          <a:p>
            <a:pPr marL="0" indent="0" algn="l">
              <a:buNone/>
            </a:pPr>
            <a:r>
              <a:rPr lang="en-US" sz="1200" dirty="0">
                <a:solidFill>
                  <a:srgbClr val="4A5568"/>
                </a:solidFill>
                <a:latin typeface="Calibri" pitchFamily="34" charset="0"/>
                <a:ea typeface="Calibri" pitchFamily="34" charset="-122"/>
                <a:cs typeface="Calibri" pitchFamily="34" charset="-120"/>
              </a:rPr>
              <a:t>As a Christian institution, we are called to form scholars who exercise discernment, not just comply with rules. This guide is formational, not merely regulatory.</a:t>
            </a:r>
            <a:endParaRPr lang="en-US"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608BBCA-8DFE-14D5-EE25-CC8F869D8934}"/>
              </a:ext>
            </a:extLst>
          </p:cNvPr>
          <p:cNvPicPr>
            <a:picLocks noChangeAspect="1"/>
          </p:cNvPicPr>
          <p:nvPr/>
        </p:nvPicPr>
        <p:blipFill>
          <a:blip r:embed="rId3"/>
          <a:stretch>
            <a:fillRect/>
          </a:stretch>
        </p:blipFill>
        <p:spPr>
          <a:xfrm>
            <a:off x="1895649" y="1049482"/>
            <a:ext cx="5352702" cy="5858469"/>
          </a:xfrm>
          <a:prstGeom prst="rect">
            <a:avLst/>
          </a:prstGeom>
          <a:ln>
            <a:solidFill>
              <a:schemeClr val="tx1"/>
            </a:solidFill>
          </a:ln>
          <a:effectLst>
            <a:outerShdw blurRad="50800" dist="38100" dir="2700000" algn="tl" rotWithShape="0">
              <a:prstClr val="black">
                <a:alpha val="40000"/>
              </a:prstClr>
            </a:outerShdw>
          </a:effectLst>
        </p:spPr>
      </p:pic>
      <p:sp>
        <p:nvSpPr>
          <p:cNvPr id="4" name="Text 0">
            <a:extLst>
              <a:ext uri="{FF2B5EF4-FFF2-40B4-BE49-F238E27FC236}">
                <a16:creationId xmlns:a16="http://schemas.microsoft.com/office/drawing/2014/main" id="{41381CF2-EE4A-F765-5E78-51340CB078A8}"/>
              </a:ext>
            </a:extLst>
          </p:cNvPr>
          <p:cNvSpPr/>
          <p:nvPr/>
        </p:nvSpPr>
        <p:spPr>
          <a:xfrm>
            <a:off x="238991" y="149629"/>
            <a:ext cx="4333009" cy="640080"/>
          </a:xfrm>
          <a:prstGeom prst="rect">
            <a:avLst/>
          </a:prstGeom>
          <a:noFill/>
          <a:ln/>
        </p:spPr>
        <p:txBody>
          <a:bodyPr wrap="square" rtlCol="0" anchor="ctr"/>
          <a:lstStyle/>
          <a:p>
            <a:pPr marL="0" indent="0">
              <a:buNone/>
            </a:pPr>
            <a:r>
              <a:rPr lang="en-US" sz="3000" b="1" dirty="0">
                <a:solidFill>
                  <a:srgbClr val="1B2E4B"/>
                </a:solidFill>
                <a:latin typeface="Cambria" pitchFamily="34" charset="0"/>
                <a:ea typeface="Cambria" pitchFamily="34" charset="-122"/>
                <a:cs typeface="Cambria" pitchFamily="34" charset="-120"/>
              </a:rPr>
              <a:t>SOE Student One-Pager</a:t>
            </a:r>
            <a:endParaRPr lang="en-US" sz="3000" dirty="0"/>
          </a:p>
        </p:txBody>
      </p:sp>
      <p:sp>
        <p:nvSpPr>
          <p:cNvPr id="5" name="Shape 1">
            <a:extLst>
              <a:ext uri="{FF2B5EF4-FFF2-40B4-BE49-F238E27FC236}">
                <a16:creationId xmlns:a16="http://schemas.microsoft.com/office/drawing/2014/main" id="{58AA376D-D018-705B-4BB5-E857A3730A42}"/>
              </a:ext>
            </a:extLst>
          </p:cNvPr>
          <p:cNvSpPr/>
          <p:nvPr/>
        </p:nvSpPr>
        <p:spPr>
          <a:xfrm>
            <a:off x="332509" y="753133"/>
            <a:ext cx="8229600" cy="36576"/>
          </a:xfrm>
          <a:prstGeom prst="rect">
            <a:avLst/>
          </a:prstGeom>
          <a:solidFill>
            <a:srgbClr val="B8924A"/>
          </a:solidFill>
          <a:ln w="12700">
            <a:solidFill>
              <a:srgbClr val="B8924A"/>
            </a:solidFill>
            <a:prstDash val="solid"/>
          </a:ln>
        </p:spPr>
        <p:txBody>
          <a:bodyPr/>
          <a:lstStyle/>
          <a:p>
            <a:endParaRPr lang="en-US"/>
          </a:p>
        </p:txBody>
      </p:sp>
    </p:spTree>
    <p:extLst>
      <p:ext uri="{BB962C8B-B14F-4D97-AF65-F5344CB8AC3E}">
        <p14:creationId xmlns:p14="http://schemas.microsoft.com/office/powerpoint/2010/main" val="4101365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640080"/>
          </a:xfrm>
          <a:prstGeom prst="rect">
            <a:avLst/>
          </a:prstGeom>
          <a:noFill/>
          <a:ln/>
        </p:spPr>
        <p:txBody>
          <a:bodyPr wrap="square" rtlCol="0" anchor="ctr"/>
          <a:lstStyle/>
          <a:p>
            <a:pPr marL="0" indent="0">
              <a:buNone/>
            </a:pPr>
            <a:r>
              <a:rPr lang="en-US" sz="3000" b="1" dirty="0">
                <a:solidFill>
                  <a:srgbClr val="1B2E4B"/>
                </a:solidFill>
                <a:latin typeface="Cambria" pitchFamily="34" charset="0"/>
                <a:ea typeface="Cambria" pitchFamily="34" charset="-122"/>
                <a:cs typeface="Cambria" pitchFamily="34" charset="-120"/>
              </a:rPr>
              <a:t>Step 1: Know the Rules for This Course</a:t>
            </a:r>
            <a:endParaRPr lang="en-US" sz="3000" dirty="0"/>
          </a:p>
        </p:txBody>
      </p:sp>
      <p:sp>
        <p:nvSpPr>
          <p:cNvPr id="3" name="Shape 1"/>
          <p:cNvSpPr/>
          <p:nvPr/>
        </p:nvSpPr>
        <p:spPr>
          <a:xfrm>
            <a:off x="457200" y="960120"/>
            <a:ext cx="8229600" cy="36576"/>
          </a:xfrm>
          <a:prstGeom prst="rect">
            <a:avLst/>
          </a:prstGeom>
          <a:solidFill>
            <a:srgbClr val="B8924A"/>
          </a:solidFill>
          <a:ln w="12700">
            <a:solidFill>
              <a:srgbClr val="B8924A"/>
            </a:solidFill>
            <a:prstDash val="solid"/>
          </a:ln>
        </p:spPr>
        <p:txBody>
          <a:bodyPr/>
          <a:lstStyle/>
          <a:p>
            <a:endParaRPr lang="en-US"/>
          </a:p>
        </p:txBody>
      </p:sp>
      <p:sp>
        <p:nvSpPr>
          <p:cNvPr id="4" name="Shape 2"/>
          <p:cNvSpPr/>
          <p:nvPr/>
        </p:nvSpPr>
        <p:spPr>
          <a:xfrm>
            <a:off x="457200" y="1143000"/>
            <a:ext cx="3931920" cy="3474720"/>
          </a:xfrm>
          <a:prstGeom prst="roundRect">
            <a:avLst>
              <a:gd name="adj" fmla="val 2632"/>
            </a:avLst>
          </a:prstGeom>
          <a:solidFill>
            <a:srgbClr val="F4F6F9"/>
          </a:solidFill>
          <a:ln/>
          <a:effectLst>
            <a:outerShdw blurRad="101600" dist="38100" dir="2700000" algn="bl" rotWithShape="0">
              <a:srgbClr val="000000">
                <a:alpha val="10000"/>
              </a:srgbClr>
            </a:outerShdw>
          </a:effectLst>
        </p:spPr>
        <p:txBody>
          <a:bodyPr/>
          <a:lstStyle/>
          <a:p>
            <a:endParaRPr lang="en-US"/>
          </a:p>
        </p:txBody>
      </p:sp>
      <p:sp>
        <p:nvSpPr>
          <p:cNvPr id="5" name="Text 3"/>
          <p:cNvSpPr/>
          <p:nvPr/>
        </p:nvSpPr>
        <p:spPr>
          <a:xfrm>
            <a:off x="594360" y="1280160"/>
            <a:ext cx="3657600" cy="502920"/>
          </a:xfrm>
          <a:prstGeom prst="rect">
            <a:avLst/>
          </a:prstGeom>
          <a:noFill/>
          <a:ln/>
        </p:spPr>
        <p:txBody>
          <a:bodyPr wrap="square" rtlCol="0" anchor="ctr"/>
          <a:lstStyle/>
          <a:p>
            <a:pPr marL="0" indent="0">
              <a:buNone/>
            </a:pPr>
            <a:r>
              <a:rPr lang="en-US" sz="1600" b="1" dirty="0">
                <a:solidFill>
                  <a:srgbClr val="1B2E4B"/>
                </a:solidFill>
                <a:latin typeface="Cambria" pitchFamily="34" charset="0"/>
                <a:ea typeface="Cambria" pitchFamily="34" charset="-122"/>
                <a:cs typeface="Cambria" pitchFamily="34" charset="-120"/>
              </a:rPr>
              <a:t>Check the Syllabus First</a:t>
            </a:r>
            <a:endParaRPr lang="en-US" sz="1600" dirty="0"/>
          </a:p>
        </p:txBody>
      </p:sp>
      <p:sp>
        <p:nvSpPr>
          <p:cNvPr id="6" name="Text 4"/>
          <p:cNvSpPr/>
          <p:nvPr/>
        </p:nvSpPr>
        <p:spPr>
          <a:xfrm>
            <a:off x="594360" y="1783080"/>
            <a:ext cx="3657600" cy="502920"/>
          </a:xfrm>
          <a:prstGeom prst="rect">
            <a:avLst/>
          </a:prstGeom>
          <a:noFill/>
          <a:ln/>
        </p:spPr>
        <p:txBody>
          <a:bodyPr wrap="square" rtlCol="0" anchor="ctr"/>
          <a:lstStyle/>
          <a:p>
            <a:pPr marL="0" indent="0">
              <a:buNone/>
            </a:pPr>
            <a:r>
              <a:rPr lang="en-US" sz="1200" dirty="0">
                <a:solidFill>
                  <a:srgbClr val="4A5568"/>
                </a:solidFill>
                <a:latin typeface="Calibri" pitchFamily="34" charset="0"/>
                <a:ea typeface="Calibri" pitchFamily="34" charset="-122"/>
                <a:cs typeface="Calibri" pitchFamily="34" charset="-120"/>
              </a:rPr>
              <a:t>Each professor defines AI permissions differently. Students should look for:</a:t>
            </a:r>
            <a:endParaRPr lang="en-US" sz="1200" dirty="0"/>
          </a:p>
        </p:txBody>
      </p:sp>
      <p:sp>
        <p:nvSpPr>
          <p:cNvPr id="7" name="Text 5"/>
          <p:cNvSpPr/>
          <p:nvPr/>
        </p:nvSpPr>
        <p:spPr>
          <a:xfrm>
            <a:off x="594360" y="2286000"/>
            <a:ext cx="3657600" cy="1645920"/>
          </a:xfrm>
          <a:prstGeom prst="rect">
            <a:avLst/>
          </a:prstGeom>
          <a:noFill/>
          <a:ln/>
        </p:spPr>
        <p:txBody>
          <a:bodyPr wrap="square" rtlCol="0" anchor="ctr"/>
          <a:lstStyle/>
          <a:p>
            <a:pPr marL="342900" indent="-342900">
              <a:spcAft>
                <a:spcPts val="400"/>
              </a:spcAft>
              <a:buSzPct val="100000"/>
              <a:buChar char="•"/>
            </a:pPr>
            <a:r>
              <a:rPr lang="en-US" sz="1200" dirty="0">
                <a:solidFill>
                  <a:srgbClr val="4A5568"/>
                </a:solidFill>
                <a:latin typeface="Calibri" pitchFamily="34" charset="0"/>
                <a:ea typeface="Calibri" pitchFamily="34" charset="-122"/>
                <a:cs typeface="Calibri" pitchFamily="34" charset="-120"/>
              </a:rPr>
              <a:t>An explicit AI policy statement</a:t>
            </a:r>
            <a:endParaRPr lang="en-US" sz="1200" dirty="0"/>
          </a:p>
          <a:p>
            <a:pPr marL="342900" indent="-342900">
              <a:spcAft>
                <a:spcPts val="400"/>
              </a:spcAft>
              <a:buSzPct val="100000"/>
              <a:buChar char="•"/>
            </a:pPr>
            <a:r>
              <a:rPr lang="en-US" sz="1200" dirty="0">
                <a:solidFill>
                  <a:srgbClr val="4A5568"/>
                </a:solidFill>
                <a:latin typeface="Calibri" pitchFamily="34" charset="0"/>
                <a:ea typeface="Calibri" pitchFamily="34" charset="-122"/>
                <a:cs typeface="Calibri" pitchFamily="34" charset="-120"/>
              </a:rPr>
              <a:t>Assignment-level instructions</a:t>
            </a:r>
            <a:endParaRPr lang="en-US" sz="1200" dirty="0"/>
          </a:p>
          <a:p>
            <a:pPr marL="342900" indent="-342900">
              <a:spcAft>
                <a:spcPts val="400"/>
              </a:spcAft>
              <a:buSzPct val="100000"/>
              <a:buChar char="•"/>
            </a:pPr>
            <a:r>
              <a:rPr lang="en-US" sz="1200" dirty="0">
                <a:solidFill>
                  <a:srgbClr val="4A5568"/>
                </a:solidFill>
                <a:latin typeface="Calibri" pitchFamily="34" charset="0"/>
                <a:ea typeface="Calibri" pitchFamily="34" charset="-122"/>
                <a:cs typeface="Calibri" pitchFamily="34" charset="-120"/>
              </a:rPr>
              <a:t>Disclosure and citation requirements</a:t>
            </a:r>
            <a:endParaRPr lang="en-US" sz="1200" dirty="0"/>
          </a:p>
          <a:p>
            <a:pPr marL="342900" indent="-342900">
              <a:spcAft>
                <a:spcPts val="400"/>
              </a:spcAft>
              <a:buSzPct val="100000"/>
              <a:buChar char="•"/>
            </a:pPr>
            <a:r>
              <a:rPr lang="en-US" sz="1200" dirty="0">
                <a:solidFill>
                  <a:srgbClr val="4A5568"/>
                </a:solidFill>
                <a:latin typeface="Calibri" pitchFamily="34" charset="0"/>
                <a:ea typeface="Calibri" pitchFamily="34" charset="-122"/>
                <a:cs typeface="Calibri" pitchFamily="34" charset="-120"/>
              </a:rPr>
              <a:t>Any prohibited tool categories</a:t>
            </a:r>
            <a:endParaRPr lang="en-US" sz="1200" dirty="0"/>
          </a:p>
        </p:txBody>
      </p:sp>
      <p:sp>
        <p:nvSpPr>
          <p:cNvPr id="8" name="Shape 6"/>
          <p:cNvSpPr/>
          <p:nvPr/>
        </p:nvSpPr>
        <p:spPr>
          <a:xfrm>
            <a:off x="4754880" y="1143000"/>
            <a:ext cx="3931920" cy="3474720"/>
          </a:xfrm>
          <a:prstGeom prst="roundRect">
            <a:avLst>
              <a:gd name="adj" fmla="val 2632"/>
            </a:avLst>
          </a:prstGeom>
          <a:solidFill>
            <a:srgbClr val="EFF6FF"/>
          </a:solidFill>
          <a:ln/>
          <a:effectLst>
            <a:outerShdw blurRad="101600" dist="38100" dir="2700000" algn="bl" rotWithShape="0">
              <a:srgbClr val="000000">
                <a:alpha val="10000"/>
              </a:srgbClr>
            </a:outerShdw>
          </a:effectLst>
        </p:spPr>
        <p:txBody>
          <a:bodyPr/>
          <a:lstStyle/>
          <a:p>
            <a:endParaRPr lang="en-US"/>
          </a:p>
        </p:txBody>
      </p:sp>
      <p:sp>
        <p:nvSpPr>
          <p:cNvPr id="9" name="Text 7"/>
          <p:cNvSpPr/>
          <p:nvPr/>
        </p:nvSpPr>
        <p:spPr>
          <a:xfrm>
            <a:off x="4892040" y="1280160"/>
            <a:ext cx="3657600" cy="502920"/>
          </a:xfrm>
          <a:prstGeom prst="rect">
            <a:avLst/>
          </a:prstGeom>
          <a:noFill/>
          <a:ln/>
        </p:spPr>
        <p:txBody>
          <a:bodyPr wrap="square" rtlCol="0" anchor="ctr"/>
          <a:lstStyle/>
          <a:p>
            <a:pPr marL="0" indent="0">
              <a:buNone/>
            </a:pPr>
            <a:r>
              <a:rPr lang="en-US" sz="1600" b="1" dirty="0">
                <a:solidFill>
                  <a:srgbClr val="2E5FA3"/>
                </a:solidFill>
                <a:latin typeface="Cambria" pitchFamily="34" charset="0"/>
                <a:ea typeface="Cambria" pitchFamily="34" charset="-122"/>
                <a:cs typeface="Cambria" pitchFamily="34" charset="-120"/>
              </a:rPr>
              <a:t>When in Doubt, Ask</a:t>
            </a:r>
            <a:endParaRPr lang="en-US" sz="1600" dirty="0"/>
          </a:p>
        </p:txBody>
      </p:sp>
      <p:sp>
        <p:nvSpPr>
          <p:cNvPr id="10" name="Text 8"/>
          <p:cNvSpPr/>
          <p:nvPr/>
        </p:nvSpPr>
        <p:spPr>
          <a:xfrm>
            <a:off x="4892040" y="1783080"/>
            <a:ext cx="3657600" cy="640080"/>
          </a:xfrm>
          <a:prstGeom prst="rect">
            <a:avLst/>
          </a:prstGeom>
          <a:noFill/>
          <a:ln/>
        </p:spPr>
        <p:txBody>
          <a:bodyPr wrap="square" rtlCol="0" anchor="ctr"/>
          <a:lstStyle/>
          <a:p>
            <a:pPr marL="0" indent="0">
              <a:buNone/>
            </a:pPr>
            <a:r>
              <a:rPr lang="en-US" sz="1200" dirty="0">
                <a:solidFill>
                  <a:srgbClr val="4A5568"/>
                </a:solidFill>
                <a:latin typeface="Calibri" pitchFamily="34" charset="0"/>
                <a:ea typeface="Calibri" pitchFamily="34" charset="-122"/>
                <a:cs typeface="Calibri" pitchFamily="34" charset="-120"/>
              </a:rPr>
              <a:t>Encourage students to email you before submitting, not after a concern arises.</a:t>
            </a:r>
            <a:endParaRPr lang="en-US" sz="1200" dirty="0"/>
          </a:p>
        </p:txBody>
      </p:sp>
      <p:sp>
        <p:nvSpPr>
          <p:cNvPr id="11" name="Shape 9"/>
          <p:cNvSpPr/>
          <p:nvPr/>
        </p:nvSpPr>
        <p:spPr>
          <a:xfrm>
            <a:off x="4937760" y="2560320"/>
            <a:ext cx="3566160" cy="1463040"/>
          </a:xfrm>
          <a:prstGeom prst="roundRect">
            <a:avLst>
              <a:gd name="adj" fmla="val 5000"/>
            </a:avLst>
          </a:prstGeom>
          <a:solidFill>
            <a:srgbClr val="1B2E4B"/>
          </a:solidFill>
          <a:ln/>
        </p:spPr>
        <p:txBody>
          <a:bodyPr/>
          <a:lstStyle/>
          <a:p>
            <a:endParaRPr lang="en-US"/>
          </a:p>
        </p:txBody>
      </p:sp>
      <p:sp>
        <p:nvSpPr>
          <p:cNvPr id="12" name="Text 10"/>
          <p:cNvSpPr/>
          <p:nvPr/>
        </p:nvSpPr>
        <p:spPr>
          <a:xfrm>
            <a:off x="5029200" y="2606040"/>
            <a:ext cx="3383280" cy="1325880"/>
          </a:xfrm>
          <a:prstGeom prst="rect">
            <a:avLst/>
          </a:prstGeom>
          <a:noFill/>
          <a:ln/>
        </p:spPr>
        <p:txBody>
          <a:bodyPr wrap="square" rtlCol="0" anchor="ctr"/>
          <a:lstStyle/>
          <a:p>
            <a:pPr marL="0" indent="0">
              <a:buNone/>
            </a:pPr>
            <a:r>
              <a:rPr lang="en-US" sz="1300" i="1" dirty="0">
                <a:solidFill>
                  <a:srgbClr val="FFFFFF"/>
                </a:solidFill>
                <a:latin typeface="Calibri" pitchFamily="34" charset="0"/>
                <a:ea typeface="Calibri" pitchFamily="34" charset="-122"/>
                <a:cs typeface="Calibri" pitchFamily="34" charset="-120"/>
              </a:rPr>
              <a:t>"A brief question sent early demonstrates integrity and protects you."</a:t>
            </a:r>
            <a:endParaRPr lang="en-US" sz="13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bg>
      <p:bgPr>
        <a:solidFill>
          <a:srgbClr val="F4F6F9"/>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594360"/>
          </a:xfrm>
          <a:prstGeom prst="rect">
            <a:avLst/>
          </a:prstGeom>
          <a:noFill/>
          <a:ln/>
        </p:spPr>
        <p:txBody>
          <a:bodyPr wrap="square" rtlCol="0" anchor="ctr"/>
          <a:lstStyle/>
          <a:p>
            <a:pPr marL="0" indent="0">
              <a:buNone/>
            </a:pPr>
            <a:r>
              <a:rPr lang="en-US" sz="2800" b="1" dirty="0">
                <a:solidFill>
                  <a:srgbClr val="1B2E4B"/>
                </a:solidFill>
                <a:latin typeface="Cambria" pitchFamily="34" charset="0"/>
                <a:ea typeface="Cambria" pitchFamily="34" charset="-122"/>
                <a:cs typeface="Cambria" pitchFamily="34" charset="-120"/>
              </a:rPr>
              <a:t>Appropriate and Inappropriate Uses</a:t>
            </a:r>
            <a:endParaRPr lang="en-US" sz="2800" dirty="0"/>
          </a:p>
        </p:txBody>
      </p:sp>
      <p:sp>
        <p:nvSpPr>
          <p:cNvPr id="3" name="Shape 1"/>
          <p:cNvSpPr/>
          <p:nvPr/>
        </p:nvSpPr>
        <p:spPr>
          <a:xfrm>
            <a:off x="457200" y="914400"/>
            <a:ext cx="8229600" cy="36576"/>
          </a:xfrm>
          <a:prstGeom prst="rect">
            <a:avLst/>
          </a:prstGeom>
          <a:solidFill>
            <a:srgbClr val="B8924A"/>
          </a:solidFill>
          <a:ln w="12700">
            <a:solidFill>
              <a:srgbClr val="B8924A"/>
            </a:solidFill>
            <a:prstDash val="solid"/>
          </a:ln>
        </p:spPr>
        <p:txBody>
          <a:bodyPr/>
          <a:lstStyle/>
          <a:p>
            <a:endParaRPr lang="en-US"/>
          </a:p>
        </p:txBody>
      </p:sp>
      <p:sp>
        <p:nvSpPr>
          <p:cNvPr id="4" name="Shape 2"/>
          <p:cNvSpPr/>
          <p:nvPr/>
        </p:nvSpPr>
        <p:spPr>
          <a:xfrm>
            <a:off x="457200" y="1078992"/>
            <a:ext cx="3977640" cy="502920"/>
          </a:xfrm>
          <a:prstGeom prst="roundRect">
            <a:avLst>
              <a:gd name="adj" fmla="val 10909"/>
            </a:avLst>
          </a:prstGeom>
          <a:solidFill>
            <a:srgbClr val="276749"/>
          </a:solidFill>
          <a:ln/>
        </p:spPr>
        <p:txBody>
          <a:bodyPr/>
          <a:lstStyle/>
          <a:p>
            <a:endParaRPr lang="en-US"/>
          </a:p>
        </p:txBody>
      </p:sp>
      <p:sp>
        <p:nvSpPr>
          <p:cNvPr id="5" name="Text 3"/>
          <p:cNvSpPr/>
          <p:nvPr/>
        </p:nvSpPr>
        <p:spPr>
          <a:xfrm>
            <a:off x="548640" y="1078992"/>
            <a:ext cx="3794760" cy="502920"/>
          </a:xfrm>
          <a:prstGeom prst="rect">
            <a:avLst/>
          </a:prstGeom>
          <a:noFill/>
          <a:ln/>
        </p:spPr>
        <p:txBody>
          <a:bodyPr wrap="square"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When Permitted, Students May Use AI To</a:t>
            </a:r>
            <a:endParaRPr lang="en-US" sz="1300" dirty="0"/>
          </a:p>
        </p:txBody>
      </p:sp>
      <p:sp>
        <p:nvSpPr>
          <p:cNvPr id="6" name="Shape 4"/>
          <p:cNvSpPr/>
          <p:nvPr/>
        </p:nvSpPr>
        <p:spPr>
          <a:xfrm>
            <a:off x="457200" y="1600200"/>
            <a:ext cx="3977640" cy="3154680"/>
          </a:xfrm>
          <a:prstGeom prst="roundRect">
            <a:avLst>
              <a:gd name="adj" fmla="val 2319"/>
            </a:avLst>
          </a:prstGeom>
          <a:solidFill>
            <a:srgbClr val="FFFFFF"/>
          </a:solidFill>
          <a:ln/>
          <a:effectLst>
            <a:outerShdw blurRad="101600" dist="38100" dir="2700000" algn="bl" rotWithShape="0">
              <a:srgbClr val="000000">
                <a:alpha val="10000"/>
              </a:srgbClr>
            </a:outerShdw>
          </a:effectLst>
        </p:spPr>
        <p:txBody>
          <a:bodyPr/>
          <a:lstStyle/>
          <a:p>
            <a:endParaRPr lang="en-US"/>
          </a:p>
        </p:txBody>
      </p:sp>
      <p:sp>
        <p:nvSpPr>
          <p:cNvPr id="7" name="Text 5"/>
          <p:cNvSpPr/>
          <p:nvPr/>
        </p:nvSpPr>
        <p:spPr>
          <a:xfrm>
            <a:off x="594360" y="1691640"/>
            <a:ext cx="3703320" cy="2926080"/>
          </a:xfrm>
          <a:prstGeom prst="rect">
            <a:avLst/>
          </a:prstGeom>
          <a:noFill/>
          <a:ln/>
        </p:spPr>
        <p:txBody>
          <a:bodyPr wrap="square" rtlCol="0" anchor="ctr"/>
          <a:lstStyle/>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Brainstorm ideas or outline a paper</a:t>
            </a:r>
            <a:endParaRPr lang="en-US" sz="1150" dirty="0"/>
          </a:p>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Organize or condense information for slides</a:t>
            </a:r>
            <a:endParaRPr lang="en-US" sz="1150" dirty="0"/>
          </a:p>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Build draft data tables or visual summaries</a:t>
            </a:r>
            <a:endParaRPr lang="en-US" sz="1150" dirty="0"/>
          </a:p>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Edit for clarity, grammar, or flow while maintaining your original work</a:t>
            </a:r>
            <a:endParaRPr lang="en-US" sz="1150" dirty="0"/>
          </a:p>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Generate initial research questions</a:t>
            </a:r>
            <a:endParaRPr lang="en-US" sz="1150" dirty="0"/>
          </a:p>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Explore unfamiliar concepts before deeper reading</a:t>
            </a:r>
            <a:endParaRPr lang="en-US" sz="1150" dirty="0"/>
          </a:p>
        </p:txBody>
      </p:sp>
      <p:sp>
        <p:nvSpPr>
          <p:cNvPr id="8" name="Shape 6"/>
          <p:cNvSpPr/>
          <p:nvPr/>
        </p:nvSpPr>
        <p:spPr>
          <a:xfrm>
            <a:off x="4709160" y="1078992"/>
            <a:ext cx="3977640" cy="502920"/>
          </a:xfrm>
          <a:prstGeom prst="roundRect">
            <a:avLst>
              <a:gd name="adj" fmla="val 10909"/>
            </a:avLst>
          </a:prstGeom>
          <a:solidFill>
            <a:srgbClr val="9B2335"/>
          </a:solidFill>
          <a:ln/>
        </p:spPr>
        <p:txBody>
          <a:bodyPr/>
          <a:lstStyle/>
          <a:p>
            <a:endParaRPr lang="en-US"/>
          </a:p>
        </p:txBody>
      </p:sp>
      <p:sp>
        <p:nvSpPr>
          <p:cNvPr id="9" name="Text 7"/>
          <p:cNvSpPr/>
          <p:nvPr/>
        </p:nvSpPr>
        <p:spPr>
          <a:xfrm>
            <a:off x="4800600" y="1078992"/>
            <a:ext cx="3794760" cy="502920"/>
          </a:xfrm>
          <a:prstGeom prst="rect">
            <a:avLst/>
          </a:prstGeom>
          <a:noFill/>
          <a:ln/>
        </p:spPr>
        <p:txBody>
          <a:bodyPr wrap="square" rtlCol="0" anchor="ctr"/>
          <a:lstStyle/>
          <a:p>
            <a:pPr marL="0" indent="0">
              <a:buNone/>
            </a:pPr>
            <a:r>
              <a:rPr lang="en-US" sz="1300" b="1" dirty="0">
                <a:solidFill>
                  <a:srgbClr val="FFFFFF"/>
                </a:solidFill>
                <a:latin typeface="Calibri" pitchFamily="34" charset="0"/>
                <a:ea typeface="Calibri" pitchFamily="34" charset="-122"/>
                <a:cs typeface="Calibri" pitchFamily="34" charset="-120"/>
              </a:rPr>
              <a:t>Do Not Use AI To</a:t>
            </a:r>
            <a:endParaRPr lang="en-US" sz="1300" dirty="0"/>
          </a:p>
        </p:txBody>
      </p:sp>
      <p:sp>
        <p:nvSpPr>
          <p:cNvPr id="10" name="Shape 8"/>
          <p:cNvSpPr/>
          <p:nvPr/>
        </p:nvSpPr>
        <p:spPr>
          <a:xfrm>
            <a:off x="4709160" y="1600200"/>
            <a:ext cx="3977640" cy="3154680"/>
          </a:xfrm>
          <a:prstGeom prst="roundRect">
            <a:avLst>
              <a:gd name="adj" fmla="val 2319"/>
            </a:avLst>
          </a:prstGeom>
          <a:solidFill>
            <a:srgbClr val="FFFFFF"/>
          </a:solidFill>
          <a:ln/>
          <a:effectLst>
            <a:outerShdw blurRad="101600" dist="38100" dir="2700000" algn="bl" rotWithShape="0">
              <a:srgbClr val="000000">
                <a:alpha val="10000"/>
              </a:srgbClr>
            </a:outerShdw>
          </a:effectLst>
        </p:spPr>
        <p:txBody>
          <a:bodyPr/>
          <a:lstStyle/>
          <a:p>
            <a:endParaRPr lang="en-US"/>
          </a:p>
        </p:txBody>
      </p:sp>
      <p:sp>
        <p:nvSpPr>
          <p:cNvPr id="11" name="Text 9"/>
          <p:cNvSpPr/>
          <p:nvPr/>
        </p:nvSpPr>
        <p:spPr>
          <a:xfrm>
            <a:off x="4846320" y="1691640"/>
            <a:ext cx="3703320" cy="2926080"/>
          </a:xfrm>
          <a:prstGeom prst="rect">
            <a:avLst/>
          </a:prstGeom>
          <a:noFill/>
          <a:ln/>
        </p:spPr>
        <p:txBody>
          <a:bodyPr wrap="square" rtlCol="0" anchor="ctr"/>
          <a:lstStyle/>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Submit AI-generated text as your own writing</a:t>
            </a:r>
            <a:endParaRPr lang="en-US" sz="1150" dirty="0"/>
          </a:p>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Complete graded work without disclosure</a:t>
            </a:r>
            <a:endParaRPr lang="en-US" sz="1150" dirty="0"/>
          </a:p>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Replace your own analysis, synthesis, or judgment</a:t>
            </a:r>
            <a:endParaRPr lang="en-US" sz="1150" dirty="0"/>
          </a:p>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Enter student records or FERPA-protected data</a:t>
            </a:r>
            <a:endParaRPr lang="en-US" sz="1150" dirty="0"/>
          </a:p>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Substitute AI output for genuine scholarly research</a:t>
            </a:r>
            <a:endParaRPr lang="en-US" sz="1150" dirty="0"/>
          </a:p>
          <a:p>
            <a:pPr marL="342900" indent="-342900">
              <a:spcAft>
                <a:spcPts val="500"/>
              </a:spcAft>
              <a:buSzPct val="100000"/>
              <a:buChar char="•"/>
            </a:pPr>
            <a:r>
              <a:rPr lang="en-US" sz="1150" dirty="0">
                <a:solidFill>
                  <a:srgbClr val="1B2E4B"/>
                </a:solidFill>
                <a:latin typeface="Calibri" pitchFamily="34" charset="0"/>
                <a:ea typeface="Calibri" pitchFamily="34" charset="-122"/>
                <a:cs typeface="Calibri" pitchFamily="34" charset="-120"/>
              </a:rPr>
              <a:t>Accept unverified or fabricated citations</a:t>
            </a:r>
            <a:endParaRPr lang="en-US" sz="11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594360"/>
          </a:xfrm>
          <a:prstGeom prst="rect">
            <a:avLst/>
          </a:prstGeom>
          <a:noFill/>
          <a:ln/>
        </p:spPr>
        <p:txBody>
          <a:bodyPr wrap="square" rtlCol="0" anchor="ctr"/>
          <a:lstStyle/>
          <a:p>
            <a:pPr marL="0" indent="0">
              <a:buNone/>
            </a:pPr>
            <a:r>
              <a:rPr lang="en-US" sz="3000" b="1" dirty="0">
                <a:solidFill>
                  <a:srgbClr val="1B2E4B"/>
                </a:solidFill>
                <a:latin typeface="Cambria" pitchFamily="34" charset="0"/>
                <a:ea typeface="Cambria" pitchFamily="34" charset="-122"/>
                <a:cs typeface="Cambria" pitchFamily="34" charset="-120"/>
              </a:rPr>
              <a:t>Step 2: Verify Before You Use</a:t>
            </a:r>
            <a:endParaRPr lang="en-US" sz="3000" dirty="0"/>
          </a:p>
        </p:txBody>
      </p:sp>
      <p:sp>
        <p:nvSpPr>
          <p:cNvPr id="3" name="Shape 1"/>
          <p:cNvSpPr/>
          <p:nvPr/>
        </p:nvSpPr>
        <p:spPr>
          <a:xfrm>
            <a:off x="457200" y="914400"/>
            <a:ext cx="8229600" cy="36576"/>
          </a:xfrm>
          <a:prstGeom prst="rect">
            <a:avLst/>
          </a:prstGeom>
          <a:solidFill>
            <a:srgbClr val="B8924A"/>
          </a:solidFill>
          <a:ln w="12700">
            <a:solidFill>
              <a:srgbClr val="B8924A"/>
            </a:solidFill>
            <a:prstDash val="solid"/>
          </a:ln>
        </p:spPr>
        <p:txBody>
          <a:bodyPr/>
          <a:lstStyle/>
          <a:p>
            <a:endParaRPr lang="en-US"/>
          </a:p>
        </p:txBody>
      </p:sp>
      <p:sp>
        <p:nvSpPr>
          <p:cNvPr id="4" name="Shape 2"/>
          <p:cNvSpPr/>
          <p:nvPr/>
        </p:nvSpPr>
        <p:spPr>
          <a:xfrm>
            <a:off x="457200" y="1097280"/>
            <a:ext cx="8229600" cy="960120"/>
          </a:xfrm>
          <a:prstGeom prst="roundRect">
            <a:avLst>
              <a:gd name="adj" fmla="val 9524"/>
            </a:avLst>
          </a:prstGeom>
          <a:solidFill>
            <a:srgbClr val="FFF8E6"/>
          </a:solidFill>
          <a:ln/>
          <a:effectLst>
            <a:outerShdw blurRad="101600" dist="38100" dir="2700000" algn="bl" rotWithShape="0">
              <a:srgbClr val="000000">
                <a:alpha val="10000"/>
              </a:srgbClr>
            </a:outerShdw>
          </a:effectLst>
        </p:spPr>
        <p:txBody>
          <a:bodyPr/>
          <a:lstStyle/>
          <a:p>
            <a:endParaRPr lang="en-US"/>
          </a:p>
        </p:txBody>
      </p:sp>
      <p:sp>
        <p:nvSpPr>
          <p:cNvPr id="5" name="Text 3"/>
          <p:cNvSpPr/>
          <p:nvPr/>
        </p:nvSpPr>
        <p:spPr>
          <a:xfrm>
            <a:off x="640080" y="1143000"/>
            <a:ext cx="7863840" cy="822960"/>
          </a:xfrm>
          <a:prstGeom prst="rect">
            <a:avLst/>
          </a:prstGeom>
          <a:noFill/>
          <a:ln/>
        </p:spPr>
        <p:txBody>
          <a:bodyPr wrap="square" rtlCol="0" anchor="ctr"/>
          <a:lstStyle/>
          <a:p>
            <a:pPr marL="0" indent="0">
              <a:buNone/>
            </a:pPr>
            <a:r>
              <a:rPr lang="en-US" sz="1300" dirty="0">
                <a:solidFill>
                  <a:srgbClr val="1B2E4B"/>
                </a:solidFill>
                <a:latin typeface="Calibri" pitchFamily="34" charset="0"/>
                <a:ea typeface="Calibri" pitchFamily="34" charset="-122"/>
                <a:cs typeface="Calibri" pitchFamily="34" charset="-120"/>
              </a:rPr>
              <a:t>AI systems produce plausible but inaccurate content. Polished language does not equal accurate information. Cross-check every factual claim against peer-reviewed sources. Never use an AI-generated citation without locating the actual source yourself.</a:t>
            </a:r>
            <a:endParaRPr lang="en-US" sz="1300" dirty="0"/>
          </a:p>
        </p:txBody>
      </p:sp>
      <p:sp>
        <p:nvSpPr>
          <p:cNvPr id="6" name="Text 4"/>
          <p:cNvSpPr/>
          <p:nvPr/>
        </p:nvSpPr>
        <p:spPr>
          <a:xfrm>
            <a:off x="457200" y="2212848"/>
            <a:ext cx="8229600" cy="411480"/>
          </a:xfrm>
          <a:prstGeom prst="rect">
            <a:avLst/>
          </a:prstGeom>
          <a:noFill/>
          <a:ln/>
        </p:spPr>
        <p:txBody>
          <a:bodyPr wrap="square" rtlCol="0" anchor="ctr"/>
          <a:lstStyle/>
          <a:p>
            <a:pPr marL="0" indent="0">
              <a:buNone/>
            </a:pPr>
            <a:r>
              <a:rPr lang="en-US" sz="1600" b="1" dirty="0">
                <a:solidFill>
                  <a:srgbClr val="1B2E4B"/>
                </a:solidFill>
                <a:latin typeface="Cambria" pitchFamily="34" charset="0"/>
                <a:ea typeface="Cambria" pitchFamily="34" charset="-122"/>
                <a:cs typeface="Cambria" pitchFamily="34" charset="-120"/>
              </a:rPr>
              <a:t>Ask These Questions Before Using Any AI Output</a:t>
            </a:r>
            <a:endParaRPr lang="en-US" sz="1600" dirty="0"/>
          </a:p>
        </p:txBody>
      </p:sp>
      <p:sp>
        <p:nvSpPr>
          <p:cNvPr id="7" name="Shape 5"/>
          <p:cNvSpPr/>
          <p:nvPr/>
        </p:nvSpPr>
        <p:spPr>
          <a:xfrm>
            <a:off x="457200" y="2834640"/>
            <a:ext cx="411480" cy="411480"/>
          </a:xfrm>
          <a:prstGeom prst="ellipse">
            <a:avLst/>
          </a:prstGeom>
          <a:solidFill>
            <a:srgbClr val="2E5FA3"/>
          </a:solidFill>
          <a:ln/>
        </p:spPr>
        <p:txBody>
          <a:bodyPr/>
          <a:lstStyle/>
          <a:p>
            <a:endParaRPr lang="en-US"/>
          </a:p>
        </p:txBody>
      </p:sp>
      <p:sp>
        <p:nvSpPr>
          <p:cNvPr id="8" name="Text 6"/>
          <p:cNvSpPr/>
          <p:nvPr/>
        </p:nvSpPr>
        <p:spPr>
          <a:xfrm>
            <a:off x="457200" y="2834640"/>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1</a:t>
            </a:r>
            <a:endParaRPr lang="en-US" sz="1300" dirty="0"/>
          </a:p>
        </p:txBody>
      </p:sp>
      <p:sp>
        <p:nvSpPr>
          <p:cNvPr id="9" name="Text 7"/>
          <p:cNvSpPr/>
          <p:nvPr/>
        </p:nvSpPr>
        <p:spPr>
          <a:xfrm>
            <a:off x="1005840" y="2788920"/>
            <a:ext cx="3291840" cy="502920"/>
          </a:xfrm>
          <a:prstGeom prst="rect">
            <a:avLst/>
          </a:prstGeom>
          <a:noFill/>
          <a:ln/>
        </p:spPr>
        <p:txBody>
          <a:bodyPr wrap="square" rtlCol="0" anchor="ctr"/>
          <a:lstStyle/>
          <a:p>
            <a:pPr marL="0" indent="0">
              <a:buNone/>
            </a:pPr>
            <a:r>
              <a:rPr lang="en-US" sz="1300" b="1" dirty="0">
                <a:solidFill>
                  <a:srgbClr val="1B2E4B"/>
                </a:solidFill>
                <a:latin typeface="Cambria" pitchFamily="34" charset="0"/>
                <a:ea typeface="Cambria" pitchFamily="34" charset="-122"/>
                <a:cs typeface="Cambria" pitchFamily="34" charset="-120"/>
              </a:rPr>
              <a:t>Is this accurate?</a:t>
            </a:r>
            <a:endParaRPr lang="en-US" sz="1300" dirty="0"/>
          </a:p>
        </p:txBody>
      </p:sp>
      <p:sp>
        <p:nvSpPr>
          <p:cNvPr id="10" name="Text 8"/>
          <p:cNvSpPr/>
          <p:nvPr/>
        </p:nvSpPr>
        <p:spPr>
          <a:xfrm>
            <a:off x="4434840" y="2788920"/>
            <a:ext cx="4251960" cy="548640"/>
          </a:xfrm>
          <a:prstGeom prst="rect">
            <a:avLst/>
          </a:prstGeom>
          <a:noFill/>
          <a:ln/>
        </p:spPr>
        <p:txBody>
          <a:bodyPr wrap="square" rtlCol="0" anchor="ctr"/>
          <a:lstStyle/>
          <a:p>
            <a:pPr marL="0" indent="0">
              <a:buNone/>
            </a:pPr>
            <a:r>
              <a:rPr lang="en-US" sz="1100" dirty="0">
                <a:solidFill>
                  <a:srgbClr val="4A5568"/>
                </a:solidFill>
                <a:latin typeface="Calibri" pitchFamily="34" charset="0"/>
                <a:ea typeface="Calibri" pitchFamily="34" charset="-122"/>
                <a:cs typeface="Calibri" pitchFamily="34" charset="-120"/>
              </a:rPr>
              <a:t>Verify every factual claim. AI can hallucinate sources, statistics, and dates.</a:t>
            </a:r>
            <a:endParaRPr lang="en-US" sz="1100" dirty="0"/>
          </a:p>
        </p:txBody>
      </p:sp>
      <p:sp>
        <p:nvSpPr>
          <p:cNvPr id="11" name="Shape 9"/>
          <p:cNvSpPr/>
          <p:nvPr/>
        </p:nvSpPr>
        <p:spPr>
          <a:xfrm>
            <a:off x="457200" y="3520440"/>
            <a:ext cx="411480" cy="411480"/>
          </a:xfrm>
          <a:prstGeom prst="ellipse">
            <a:avLst/>
          </a:prstGeom>
          <a:solidFill>
            <a:srgbClr val="2E5FA3"/>
          </a:solidFill>
          <a:ln/>
        </p:spPr>
        <p:txBody>
          <a:bodyPr/>
          <a:lstStyle/>
          <a:p>
            <a:endParaRPr lang="en-US"/>
          </a:p>
        </p:txBody>
      </p:sp>
      <p:sp>
        <p:nvSpPr>
          <p:cNvPr id="12" name="Text 10"/>
          <p:cNvSpPr/>
          <p:nvPr/>
        </p:nvSpPr>
        <p:spPr>
          <a:xfrm>
            <a:off x="457200" y="3520440"/>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2</a:t>
            </a:r>
            <a:endParaRPr lang="en-US" sz="1300" dirty="0"/>
          </a:p>
        </p:txBody>
      </p:sp>
      <p:sp>
        <p:nvSpPr>
          <p:cNvPr id="13" name="Text 11"/>
          <p:cNvSpPr/>
          <p:nvPr/>
        </p:nvSpPr>
        <p:spPr>
          <a:xfrm>
            <a:off x="1005840" y="3474720"/>
            <a:ext cx="3291840" cy="502920"/>
          </a:xfrm>
          <a:prstGeom prst="rect">
            <a:avLst/>
          </a:prstGeom>
          <a:noFill/>
          <a:ln/>
        </p:spPr>
        <p:txBody>
          <a:bodyPr wrap="square" rtlCol="0" anchor="ctr"/>
          <a:lstStyle/>
          <a:p>
            <a:pPr marL="0" indent="0">
              <a:buNone/>
            </a:pPr>
            <a:r>
              <a:rPr lang="en-US" sz="1300" b="1" dirty="0">
                <a:solidFill>
                  <a:srgbClr val="1B2E4B"/>
                </a:solidFill>
                <a:latin typeface="Cambria" pitchFamily="34" charset="0"/>
                <a:ea typeface="Cambria" pitchFamily="34" charset="-122"/>
                <a:cs typeface="Cambria" pitchFamily="34" charset="-120"/>
              </a:rPr>
              <a:t>What perspectives may be missing?</a:t>
            </a:r>
            <a:endParaRPr lang="en-US" sz="1300" dirty="0"/>
          </a:p>
        </p:txBody>
      </p:sp>
      <p:sp>
        <p:nvSpPr>
          <p:cNvPr id="14" name="Text 12"/>
          <p:cNvSpPr/>
          <p:nvPr/>
        </p:nvSpPr>
        <p:spPr>
          <a:xfrm>
            <a:off x="4434840" y="3474720"/>
            <a:ext cx="4251960" cy="548640"/>
          </a:xfrm>
          <a:prstGeom prst="rect">
            <a:avLst/>
          </a:prstGeom>
          <a:noFill/>
          <a:ln/>
        </p:spPr>
        <p:txBody>
          <a:bodyPr wrap="square" rtlCol="0" anchor="ctr"/>
          <a:lstStyle/>
          <a:p>
            <a:pPr marL="0" indent="0">
              <a:buNone/>
            </a:pPr>
            <a:r>
              <a:rPr lang="en-US" sz="1100" dirty="0">
                <a:solidFill>
                  <a:srgbClr val="4A5568"/>
                </a:solidFill>
                <a:latin typeface="Calibri" pitchFamily="34" charset="0"/>
                <a:ea typeface="Calibri" pitchFamily="34" charset="-122"/>
                <a:cs typeface="Calibri" pitchFamily="34" charset="-120"/>
              </a:rPr>
              <a:t>AI outputs reflect patterns in training data. Minority perspectives, recent scholarship, and nuanced arguments may be absent.</a:t>
            </a:r>
            <a:endParaRPr lang="en-US" sz="1100" dirty="0"/>
          </a:p>
        </p:txBody>
      </p:sp>
      <p:sp>
        <p:nvSpPr>
          <p:cNvPr id="15" name="Shape 13"/>
          <p:cNvSpPr/>
          <p:nvPr/>
        </p:nvSpPr>
        <p:spPr>
          <a:xfrm>
            <a:off x="457200" y="4206240"/>
            <a:ext cx="411480" cy="411480"/>
          </a:xfrm>
          <a:prstGeom prst="ellipse">
            <a:avLst/>
          </a:prstGeom>
          <a:solidFill>
            <a:srgbClr val="2E5FA3"/>
          </a:solidFill>
          <a:ln/>
        </p:spPr>
        <p:txBody>
          <a:bodyPr/>
          <a:lstStyle/>
          <a:p>
            <a:endParaRPr lang="en-US"/>
          </a:p>
        </p:txBody>
      </p:sp>
      <p:sp>
        <p:nvSpPr>
          <p:cNvPr id="16" name="Text 14"/>
          <p:cNvSpPr/>
          <p:nvPr/>
        </p:nvSpPr>
        <p:spPr>
          <a:xfrm>
            <a:off x="457200" y="4206240"/>
            <a:ext cx="411480" cy="41148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3</a:t>
            </a:r>
            <a:endParaRPr lang="en-US" sz="1300" dirty="0"/>
          </a:p>
        </p:txBody>
      </p:sp>
      <p:sp>
        <p:nvSpPr>
          <p:cNvPr id="17" name="Text 15"/>
          <p:cNvSpPr/>
          <p:nvPr/>
        </p:nvSpPr>
        <p:spPr>
          <a:xfrm>
            <a:off x="1005840" y="4160520"/>
            <a:ext cx="3291840" cy="502920"/>
          </a:xfrm>
          <a:prstGeom prst="rect">
            <a:avLst/>
          </a:prstGeom>
          <a:noFill/>
          <a:ln/>
        </p:spPr>
        <p:txBody>
          <a:bodyPr wrap="square" rtlCol="0" anchor="ctr"/>
          <a:lstStyle/>
          <a:p>
            <a:pPr marL="0" indent="0">
              <a:buNone/>
            </a:pPr>
            <a:r>
              <a:rPr lang="en-US" sz="1300" b="1" dirty="0">
                <a:solidFill>
                  <a:srgbClr val="1B2E4B"/>
                </a:solidFill>
                <a:latin typeface="Cambria" pitchFamily="34" charset="0"/>
                <a:ea typeface="Cambria" pitchFamily="34" charset="-122"/>
                <a:cs typeface="Cambria" pitchFamily="34" charset="-120"/>
              </a:rPr>
              <a:t>Does this align with scholarly research and sound professional judgment?</a:t>
            </a:r>
            <a:endParaRPr lang="en-US" sz="1300" dirty="0"/>
          </a:p>
        </p:txBody>
      </p:sp>
      <p:sp>
        <p:nvSpPr>
          <p:cNvPr id="18" name="Text 16"/>
          <p:cNvSpPr/>
          <p:nvPr/>
        </p:nvSpPr>
        <p:spPr>
          <a:xfrm>
            <a:off x="4434840" y="4160520"/>
            <a:ext cx="4251960" cy="548640"/>
          </a:xfrm>
          <a:prstGeom prst="rect">
            <a:avLst/>
          </a:prstGeom>
          <a:noFill/>
          <a:ln/>
        </p:spPr>
        <p:txBody>
          <a:bodyPr wrap="square" rtlCol="0" anchor="ctr"/>
          <a:lstStyle/>
          <a:p>
            <a:pPr marL="0" indent="0">
              <a:buNone/>
            </a:pPr>
            <a:r>
              <a:rPr lang="en-US" sz="1100" dirty="0">
                <a:solidFill>
                  <a:srgbClr val="4A5568"/>
                </a:solidFill>
                <a:latin typeface="Calibri" pitchFamily="34" charset="0"/>
                <a:ea typeface="Calibri" pitchFamily="34" charset="-122"/>
                <a:cs typeface="Calibri" pitchFamily="34" charset="-120"/>
              </a:rPr>
              <a:t>Graduate students bring expertise. AI should support your thinking, not replace it.</a:t>
            </a:r>
            <a:endParaRPr lang="en-US" sz="11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4F6F9"/>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594360"/>
          </a:xfrm>
          <a:prstGeom prst="rect">
            <a:avLst/>
          </a:prstGeom>
          <a:noFill/>
          <a:ln/>
        </p:spPr>
        <p:txBody>
          <a:bodyPr wrap="square" rtlCol="0" anchor="ctr"/>
          <a:lstStyle/>
          <a:p>
            <a:pPr marL="0" indent="0">
              <a:buNone/>
            </a:pPr>
            <a:r>
              <a:rPr lang="en-US" sz="3000" b="1" dirty="0">
                <a:solidFill>
                  <a:srgbClr val="1B2E4B"/>
                </a:solidFill>
                <a:latin typeface="Cambria" pitchFamily="34" charset="0"/>
                <a:ea typeface="Cambria" pitchFamily="34" charset="-122"/>
                <a:cs typeface="Cambria" pitchFamily="34" charset="-120"/>
              </a:rPr>
              <a:t>Step 3: Disclose and Cite</a:t>
            </a:r>
            <a:endParaRPr lang="en-US" sz="3000" dirty="0"/>
          </a:p>
        </p:txBody>
      </p:sp>
      <p:sp>
        <p:nvSpPr>
          <p:cNvPr id="3" name="Shape 1"/>
          <p:cNvSpPr/>
          <p:nvPr/>
        </p:nvSpPr>
        <p:spPr>
          <a:xfrm>
            <a:off x="457200" y="914400"/>
            <a:ext cx="8229600" cy="36576"/>
          </a:xfrm>
          <a:prstGeom prst="rect">
            <a:avLst/>
          </a:prstGeom>
          <a:solidFill>
            <a:srgbClr val="B8924A"/>
          </a:solidFill>
          <a:ln w="12700">
            <a:solidFill>
              <a:srgbClr val="B8924A"/>
            </a:solidFill>
            <a:prstDash val="solid"/>
          </a:ln>
        </p:spPr>
        <p:txBody>
          <a:bodyPr/>
          <a:lstStyle/>
          <a:p>
            <a:endParaRPr lang="en-US"/>
          </a:p>
        </p:txBody>
      </p:sp>
      <p:sp>
        <p:nvSpPr>
          <p:cNvPr id="4" name="Shape 2"/>
          <p:cNvSpPr/>
          <p:nvPr/>
        </p:nvSpPr>
        <p:spPr>
          <a:xfrm>
            <a:off x="457200" y="1078992"/>
            <a:ext cx="8229600" cy="685800"/>
          </a:xfrm>
          <a:prstGeom prst="roundRect">
            <a:avLst>
              <a:gd name="adj" fmla="val 10667"/>
            </a:avLst>
          </a:prstGeom>
          <a:solidFill>
            <a:srgbClr val="1B2E4B"/>
          </a:solidFill>
          <a:ln/>
        </p:spPr>
        <p:txBody>
          <a:bodyPr/>
          <a:lstStyle/>
          <a:p>
            <a:endParaRPr lang="en-US"/>
          </a:p>
        </p:txBody>
      </p:sp>
      <p:sp>
        <p:nvSpPr>
          <p:cNvPr id="5" name="Text 3"/>
          <p:cNvSpPr/>
          <p:nvPr/>
        </p:nvSpPr>
        <p:spPr>
          <a:xfrm>
            <a:off x="640080" y="1124712"/>
            <a:ext cx="7863840" cy="594360"/>
          </a:xfrm>
          <a:prstGeom prst="rect">
            <a:avLst/>
          </a:prstGeom>
          <a:noFill/>
          <a:ln/>
        </p:spPr>
        <p:txBody>
          <a:bodyPr wrap="square" rtlCol="0" anchor="ctr"/>
          <a:lstStyle/>
          <a:p>
            <a:pPr marL="0" indent="0">
              <a:buNone/>
            </a:pPr>
            <a:r>
              <a:rPr lang="en-US" sz="1400" i="1" dirty="0">
                <a:solidFill>
                  <a:srgbClr val="FFFFFF"/>
                </a:solidFill>
                <a:latin typeface="Calibri" pitchFamily="34" charset="0"/>
                <a:ea typeface="Calibri" pitchFamily="34" charset="-122"/>
                <a:cs typeface="Calibri" pitchFamily="34" charset="-120"/>
              </a:rPr>
              <a:t>When uncertain, choose transparency. Disclosure builds credibility; omission risks it. Make sure you check an assignment for any AI Use Disclosure Statement requirements.</a:t>
            </a:r>
            <a:endParaRPr lang="en-US" sz="1400" dirty="0"/>
          </a:p>
        </p:txBody>
      </p:sp>
      <p:sp>
        <p:nvSpPr>
          <p:cNvPr id="6" name="Shape 4"/>
          <p:cNvSpPr/>
          <p:nvPr/>
        </p:nvSpPr>
        <p:spPr>
          <a:xfrm>
            <a:off x="457200" y="1901952"/>
            <a:ext cx="8229600" cy="2331720"/>
          </a:xfrm>
          <a:prstGeom prst="roundRect">
            <a:avLst>
              <a:gd name="adj" fmla="val 3922"/>
            </a:avLst>
          </a:prstGeom>
          <a:solidFill>
            <a:srgbClr val="FFFFFF"/>
          </a:solidFill>
          <a:ln/>
          <a:effectLst>
            <a:outerShdw blurRad="101600" dist="38100" dir="2700000" algn="bl" rotWithShape="0">
              <a:srgbClr val="000000">
                <a:alpha val="10000"/>
              </a:srgbClr>
            </a:outerShdw>
          </a:effectLst>
        </p:spPr>
        <p:txBody>
          <a:bodyPr/>
          <a:lstStyle/>
          <a:p>
            <a:endParaRPr lang="en-US"/>
          </a:p>
        </p:txBody>
      </p:sp>
      <p:sp>
        <p:nvSpPr>
          <p:cNvPr id="7" name="Text 5"/>
          <p:cNvSpPr/>
          <p:nvPr/>
        </p:nvSpPr>
        <p:spPr>
          <a:xfrm>
            <a:off x="640080" y="1993392"/>
            <a:ext cx="7863840" cy="411480"/>
          </a:xfrm>
          <a:prstGeom prst="rect">
            <a:avLst/>
          </a:prstGeom>
          <a:noFill/>
          <a:ln/>
        </p:spPr>
        <p:txBody>
          <a:bodyPr wrap="square" rtlCol="0" anchor="ctr"/>
          <a:lstStyle/>
          <a:p>
            <a:pPr marL="0" indent="0">
              <a:buNone/>
            </a:pPr>
            <a:r>
              <a:rPr lang="en-US" sz="1500" b="1" dirty="0">
                <a:solidFill>
                  <a:srgbClr val="1B2E4B"/>
                </a:solidFill>
                <a:latin typeface="Cambria" pitchFamily="34" charset="0"/>
                <a:ea typeface="Cambria" pitchFamily="34" charset="-122"/>
                <a:cs typeface="Cambria" pitchFamily="34" charset="-120"/>
              </a:rPr>
              <a:t>APA 7th Edition Format for an AI Chat </a:t>
            </a:r>
            <a:r>
              <a:rPr lang="en-US" sz="1500" b="1" i="1" dirty="0">
                <a:solidFill>
                  <a:srgbClr val="1B2E4B"/>
                </a:solidFill>
                <a:latin typeface="Cambria" pitchFamily="34" charset="0"/>
                <a:ea typeface="Cambria" pitchFamily="34" charset="-122"/>
                <a:cs typeface="Cambria" pitchFamily="34" charset="-120"/>
              </a:rPr>
              <a:t>When Allowed</a:t>
            </a:r>
            <a:endParaRPr lang="en-US" sz="1500" i="1" dirty="0"/>
          </a:p>
        </p:txBody>
      </p:sp>
      <p:sp>
        <p:nvSpPr>
          <p:cNvPr id="8" name="Text 6"/>
          <p:cNvSpPr/>
          <p:nvPr/>
        </p:nvSpPr>
        <p:spPr>
          <a:xfrm>
            <a:off x="640080" y="2404872"/>
            <a:ext cx="7863840" cy="502920"/>
          </a:xfrm>
          <a:prstGeom prst="rect">
            <a:avLst/>
          </a:prstGeom>
          <a:noFill/>
          <a:ln/>
        </p:spPr>
        <p:txBody>
          <a:bodyPr wrap="square" rtlCol="0" anchor="ctr"/>
          <a:lstStyle/>
          <a:p>
            <a:pPr marL="0" indent="0">
              <a:buNone/>
            </a:pPr>
            <a:r>
              <a:rPr lang="en-US" sz="1200" dirty="0">
                <a:solidFill>
                  <a:srgbClr val="4A5568"/>
                </a:solidFill>
                <a:latin typeface="Courier New" pitchFamily="34" charset="0"/>
                <a:ea typeface="Courier New" pitchFamily="34" charset="-122"/>
                <a:cs typeface="Courier New" pitchFamily="34" charset="-120"/>
              </a:rPr>
              <a:t>AI Company Name. (year, month day). Title of chat in italics [Description, such as Generative AI chat]. Tool Name/Model. URL of the chat</a:t>
            </a:r>
            <a:endParaRPr lang="en-US" sz="1200" dirty="0"/>
          </a:p>
        </p:txBody>
      </p:sp>
      <p:sp>
        <p:nvSpPr>
          <p:cNvPr id="9" name="Shape 7"/>
          <p:cNvSpPr/>
          <p:nvPr/>
        </p:nvSpPr>
        <p:spPr>
          <a:xfrm>
            <a:off x="640080" y="2953512"/>
            <a:ext cx="7863840" cy="36576"/>
          </a:xfrm>
          <a:prstGeom prst="rect">
            <a:avLst/>
          </a:prstGeom>
          <a:solidFill>
            <a:srgbClr val="D0D8E4"/>
          </a:solidFill>
          <a:ln w="12700">
            <a:solidFill>
              <a:srgbClr val="D0D8E4"/>
            </a:solidFill>
            <a:prstDash val="solid"/>
          </a:ln>
        </p:spPr>
        <p:txBody>
          <a:bodyPr/>
          <a:lstStyle/>
          <a:p>
            <a:endParaRPr lang="en-US"/>
          </a:p>
        </p:txBody>
      </p:sp>
      <p:sp>
        <p:nvSpPr>
          <p:cNvPr id="10" name="Text 8"/>
          <p:cNvSpPr/>
          <p:nvPr/>
        </p:nvSpPr>
        <p:spPr>
          <a:xfrm>
            <a:off x="640080" y="3044952"/>
            <a:ext cx="1005840" cy="274320"/>
          </a:xfrm>
          <a:prstGeom prst="rect">
            <a:avLst/>
          </a:prstGeom>
          <a:noFill/>
          <a:ln/>
        </p:spPr>
        <p:txBody>
          <a:bodyPr wrap="square" rtlCol="0" anchor="ctr"/>
          <a:lstStyle/>
          <a:p>
            <a:pPr marL="0" indent="0">
              <a:buNone/>
            </a:pPr>
            <a:r>
              <a:rPr lang="en-US" sz="1100" b="1" dirty="0">
                <a:solidFill>
                  <a:srgbClr val="4A5568"/>
                </a:solidFill>
                <a:latin typeface="Calibri" pitchFamily="34" charset="0"/>
                <a:ea typeface="Calibri" pitchFamily="34" charset="-122"/>
                <a:cs typeface="Calibri" pitchFamily="34" charset="-120"/>
              </a:rPr>
              <a:t>Example:</a:t>
            </a:r>
            <a:endParaRPr lang="en-US" sz="1100" dirty="0"/>
          </a:p>
        </p:txBody>
      </p:sp>
      <p:sp>
        <p:nvSpPr>
          <p:cNvPr id="11" name="Text 9"/>
          <p:cNvSpPr/>
          <p:nvPr/>
        </p:nvSpPr>
        <p:spPr>
          <a:xfrm>
            <a:off x="1645920" y="3017520"/>
            <a:ext cx="6858000" cy="457200"/>
          </a:xfrm>
          <a:prstGeom prst="rect">
            <a:avLst/>
          </a:prstGeom>
          <a:noFill/>
          <a:ln/>
        </p:spPr>
        <p:txBody>
          <a:bodyPr wrap="square" rtlCol="0" anchor="ctr"/>
          <a:lstStyle/>
          <a:p>
            <a:pPr marL="0" indent="0">
              <a:buNone/>
            </a:pPr>
            <a:r>
              <a:rPr lang="en-US" sz="1100" dirty="0">
                <a:solidFill>
                  <a:srgbClr val="4A5568"/>
                </a:solidFill>
                <a:latin typeface="Courier New" pitchFamily="34" charset="0"/>
                <a:ea typeface="Courier New" pitchFamily="34" charset="-122"/>
                <a:cs typeface="Courier New" pitchFamily="34" charset="-120"/>
              </a:rPr>
              <a:t>Anthropic. (2025, March 14). AI policy analysis for educational contexts [Generative AI chat]. Claude 3 Sonnet. https://claude.ai/chat/...</a:t>
            </a:r>
            <a:endParaRPr lang="en-US" sz="1100" dirty="0"/>
          </a:p>
        </p:txBody>
      </p:sp>
      <p:sp>
        <p:nvSpPr>
          <p:cNvPr id="12" name="Shape 10"/>
          <p:cNvSpPr/>
          <p:nvPr/>
        </p:nvSpPr>
        <p:spPr>
          <a:xfrm>
            <a:off x="457200" y="4315968"/>
            <a:ext cx="8229600" cy="594360"/>
          </a:xfrm>
          <a:prstGeom prst="roundRect">
            <a:avLst>
              <a:gd name="adj" fmla="val 9231"/>
            </a:avLst>
          </a:prstGeom>
          <a:solidFill>
            <a:srgbClr val="FFF3CD"/>
          </a:solidFill>
          <a:ln/>
        </p:spPr>
        <p:txBody>
          <a:bodyPr/>
          <a:lstStyle/>
          <a:p>
            <a:endParaRPr lang="en-US"/>
          </a:p>
        </p:txBody>
      </p:sp>
      <p:sp>
        <p:nvSpPr>
          <p:cNvPr id="13" name="Text 11"/>
          <p:cNvSpPr/>
          <p:nvPr/>
        </p:nvSpPr>
        <p:spPr>
          <a:xfrm>
            <a:off x="594360" y="4352544"/>
            <a:ext cx="7955280" cy="512064"/>
          </a:xfrm>
          <a:prstGeom prst="rect">
            <a:avLst/>
          </a:prstGeom>
          <a:noFill/>
          <a:ln/>
        </p:spPr>
        <p:txBody>
          <a:bodyPr wrap="square" rtlCol="0" anchor="ctr"/>
          <a:lstStyle/>
          <a:p>
            <a:pPr marL="0" indent="0">
              <a:buNone/>
            </a:pPr>
            <a:r>
              <a:rPr lang="en-US" sz="1050" dirty="0">
                <a:solidFill>
                  <a:srgbClr val="7A5C00"/>
                </a:solidFill>
                <a:latin typeface="Calibri" pitchFamily="34" charset="0"/>
                <a:ea typeface="Calibri" pitchFamily="34" charset="-122"/>
                <a:cs typeface="Calibri" pitchFamily="34" charset="-120"/>
              </a:rPr>
              <a:t>Note: Shared chat URLs are only accessible to the account that created the chat. A cited URL does not guarantee you can verify the interaction. Professors may require screenshots or pasted transcripts if they need to review a student's AI use.</a:t>
            </a:r>
            <a:endParaRPr lang="en-US" sz="10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0A7B7-1F00-A180-F3A6-5FC7B15A5540}"/>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8187298-D073-63FD-CD3C-49B1469ACF7B}"/>
              </a:ext>
            </a:extLst>
          </p:cNvPr>
          <p:cNvSpPr/>
          <p:nvPr/>
        </p:nvSpPr>
        <p:spPr>
          <a:xfrm>
            <a:off x="457200" y="274320"/>
            <a:ext cx="8229600" cy="594360"/>
          </a:xfrm>
          <a:prstGeom prst="rect">
            <a:avLst/>
          </a:prstGeom>
          <a:noFill/>
          <a:ln/>
        </p:spPr>
        <p:txBody>
          <a:bodyPr wrap="square" rtlCol="0" anchor="ctr"/>
          <a:lstStyle/>
          <a:p>
            <a:pPr marL="0" indent="0">
              <a:buNone/>
            </a:pPr>
            <a:r>
              <a:rPr lang="en-US" sz="3000" b="1" dirty="0">
                <a:solidFill>
                  <a:srgbClr val="1B2E4B"/>
                </a:solidFill>
                <a:latin typeface="Cambria" pitchFamily="34" charset="0"/>
                <a:ea typeface="Cambria" pitchFamily="34" charset="-122"/>
                <a:cs typeface="Cambria" pitchFamily="34" charset="-120"/>
              </a:rPr>
              <a:t>Step 3: Disclose and Cite Scenarios</a:t>
            </a:r>
            <a:endParaRPr lang="en-US" sz="3000" dirty="0"/>
          </a:p>
        </p:txBody>
      </p:sp>
      <p:sp>
        <p:nvSpPr>
          <p:cNvPr id="3" name="Shape 1">
            <a:extLst>
              <a:ext uri="{FF2B5EF4-FFF2-40B4-BE49-F238E27FC236}">
                <a16:creationId xmlns:a16="http://schemas.microsoft.com/office/drawing/2014/main" id="{1582417C-BA08-C78D-FAAC-7B5F629E69BB}"/>
              </a:ext>
            </a:extLst>
          </p:cNvPr>
          <p:cNvSpPr/>
          <p:nvPr/>
        </p:nvSpPr>
        <p:spPr>
          <a:xfrm>
            <a:off x="457200" y="914400"/>
            <a:ext cx="8229600" cy="36576"/>
          </a:xfrm>
          <a:prstGeom prst="rect">
            <a:avLst/>
          </a:prstGeom>
          <a:solidFill>
            <a:srgbClr val="B8924A"/>
          </a:solidFill>
          <a:ln w="12700">
            <a:solidFill>
              <a:srgbClr val="B8924A"/>
            </a:solidFill>
            <a:prstDash val="solid"/>
          </a:ln>
        </p:spPr>
        <p:txBody>
          <a:bodyPr/>
          <a:lstStyle/>
          <a:p>
            <a:endParaRPr lang="en-US"/>
          </a:p>
        </p:txBody>
      </p:sp>
      <p:sp>
        <p:nvSpPr>
          <p:cNvPr id="7" name="Text 5">
            <a:extLst>
              <a:ext uri="{FF2B5EF4-FFF2-40B4-BE49-F238E27FC236}">
                <a16:creationId xmlns:a16="http://schemas.microsoft.com/office/drawing/2014/main" id="{94D01205-F756-569B-0731-C5BF8D85B29D}"/>
              </a:ext>
            </a:extLst>
          </p:cNvPr>
          <p:cNvSpPr/>
          <p:nvPr/>
        </p:nvSpPr>
        <p:spPr>
          <a:xfrm>
            <a:off x="640080" y="1203681"/>
            <a:ext cx="7863840" cy="411480"/>
          </a:xfrm>
          <a:prstGeom prst="rect">
            <a:avLst/>
          </a:prstGeom>
          <a:noFill/>
          <a:ln/>
        </p:spPr>
        <p:txBody>
          <a:bodyPr wrap="square" rtlCol="0" anchor="ctr"/>
          <a:lstStyle/>
          <a:p>
            <a:pPr marL="0" indent="0">
              <a:buNone/>
            </a:pPr>
            <a:r>
              <a:rPr lang="en-US" sz="1500" b="1" dirty="0">
                <a:solidFill>
                  <a:srgbClr val="1B2E4B"/>
                </a:solidFill>
                <a:latin typeface="Cambria" pitchFamily="34" charset="0"/>
                <a:ea typeface="Cambria" pitchFamily="34" charset="-122"/>
                <a:cs typeface="Cambria" pitchFamily="34" charset="-120"/>
              </a:rPr>
              <a:t>When editing, revising, analyzing, or organizing your work with an AI tool –&gt; </a:t>
            </a:r>
            <a:r>
              <a:rPr lang="en-US" sz="1500" b="1">
                <a:solidFill>
                  <a:srgbClr val="1B2E4B"/>
                </a:solidFill>
                <a:latin typeface="Cambria" pitchFamily="34" charset="0"/>
                <a:ea typeface="Cambria" pitchFamily="34" charset="-122"/>
                <a:cs typeface="Cambria" pitchFamily="34" charset="-120"/>
              </a:rPr>
              <a:t>use in-text </a:t>
            </a:r>
            <a:r>
              <a:rPr lang="en-US" sz="1500" b="1" dirty="0">
                <a:solidFill>
                  <a:srgbClr val="1B2E4B"/>
                </a:solidFill>
                <a:latin typeface="Cambria" pitchFamily="34" charset="0"/>
                <a:ea typeface="Cambria" pitchFamily="34" charset="-122"/>
                <a:cs typeface="Cambria" pitchFamily="34" charset="-120"/>
              </a:rPr>
              <a:t>citations and a reference </a:t>
            </a:r>
            <a:endParaRPr lang="en-US" sz="1500" dirty="0"/>
          </a:p>
        </p:txBody>
      </p:sp>
      <p:sp>
        <p:nvSpPr>
          <p:cNvPr id="10" name="Text 8">
            <a:extLst>
              <a:ext uri="{FF2B5EF4-FFF2-40B4-BE49-F238E27FC236}">
                <a16:creationId xmlns:a16="http://schemas.microsoft.com/office/drawing/2014/main" id="{83E88F86-A5A5-C6A9-8DC7-800FE4F8BEF3}"/>
              </a:ext>
            </a:extLst>
          </p:cNvPr>
          <p:cNvSpPr/>
          <p:nvPr/>
        </p:nvSpPr>
        <p:spPr>
          <a:xfrm>
            <a:off x="640080" y="1735693"/>
            <a:ext cx="1005840" cy="274320"/>
          </a:xfrm>
          <a:prstGeom prst="rect">
            <a:avLst/>
          </a:prstGeom>
          <a:noFill/>
          <a:ln/>
        </p:spPr>
        <p:txBody>
          <a:bodyPr wrap="square" rtlCol="0" anchor="ctr"/>
          <a:lstStyle/>
          <a:p>
            <a:pPr marL="0" indent="0">
              <a:buNone/>
            </a:pPr>
            <a:r>
              <a:rPr lang="en-US" sz="1100" b="1" dirty="0">
                <a:solidFill>
                  <a:srgbClr val="4A5568"/>
                </a:solidFill>
                <a:latin typeface="Calibri" pitchFamily="34" charset="0"/>
                <a:ea typeface="Calibri" pitchFamily="34" charset="-122"/>
                <a:cs typeface="Calibri" pitchFamily="34" charset="-120"/>
              </a:rPr>
              <a:t>Reference Example:</a:t>
            </a:r>
            <a:endParaRPr lang="en-US" sz="1100" dirty="0"/>
          </a:p>
        </p:txBody>
      </p:sp>
      <p:sp>
        <p:nvSpPr>
          <p:cNvPr id="11" name="Text 9">
            <a:extLst>
              <a:ext uri="{FF2B5EF4-FFF2-40B4-BE49-F238E27FC236}">
                <a16:creationId xmlns:a16="http://schemas.microsoft.com/office/drawing/2014/main" id="{0579B67E-BAD2-7972-8873-536F5001338C}"/>
              </a:ext>
            </a:extLst>
          </p:cNvPr>
          <p:cNvSpPr/>
          <p:nvPr/>
        </p:nvSpPr>
        <p:spPr>
          <a:xfrm>
            <a:off x="1645920" y="1645915"/>
            <a:ext cx="6858000" cy="457200"/>
          </a:xfrm>
          <a:prstGeom prst="rect">
            <a:avLst/>
          </a:prstGeom>
          <a:noFill/>
          <a:ln/>
        </p:spPr>
        <p:txBody>
          <a:bodyPr wrap="square" rtlCol="0" anchor="ctr"/>
          <a:lstStyle/>
          <a:p>
            <a:r>
              <a:rPr lang="en-US" sz="1100" dirty="0">
                <a:solidFill>
                  <a:srgbClr val="4A5568"/>
                </a:solidFill>
                <a:latin typeface="Courier New" pitchFamily="34" charset="0"/>
                <a:cs typeface="Courier New" pitchFamily="34" charset="-120"/>
              </a:rPr>
              <a:t>OpenAI. (2025). </a:t>
            </a:r>
            <a:r>
              <a:rPr lang="en-US" sz="1100" i="1" dirty="0">
                <a:solidFill>
                  <a:srgbClr val="4A5568"/>
                </a:solidFill>
                <a:latin typeface="Courier New" pitchFamily="34" charset="0"/>
                <a:cs typeface="Courier New" pitchFamily="34" charset="-120"/>
              </a:rPr>
              <a:t>ChatGPT </a:t>
            </a:r>
            <a:r>
              <a:rPr lang="en-US" sz="1100" dirty="0">
                <a:solidFill>
                  <a:srgbClr val="4A5568"/>
                </a:solidFill>
                <a:latin typeface="Courier New" pitchFamily="34" charset="0"/>
                <a:cs typeface="Courier New" pitchFamily="34" charset="-120"/>
              </a:rPr>
              <a:t>[Large language model]. </a:t>
            </a:r>
            <a:r>
              <a:rPr lang="en-US" sz="1100" dirty="0">
                <a:solidFill>
                  <a:srgbClr val="4A5568"/>
                </a:solidFill>
                <a:latin typeface="Courier New" pitchFamily="34" charset="0"/>
                <a:cs typeface="Courier New" pitchFamily="34" charset="-120"/>
                <a:hlinkClick r:id="rId3">
                  <a:extLst>
                    <a:ext uri="{A12FA001-AC4F-418D-AE19-62706E023703}">
                      <ahyp:hlinkClr xmlns:ahyp="http://schemas.microsoft.com/office/drawing/2018/hyperlinkcolor" val="tx"/>
                    </a:ext>
                  </a:extLst>
                </a:hlinkClick>
              </a:rPr>
              <a:t>https://chatgpt.com</a:t>
            </a:r>
            <a:r>
              <a:rPr lang="en-US" sz="1100" dirty="0">
                <a:solidFill>
                  <a:srgbClr val="4A5568"/>
                </a:solidFill>
                <a:latin typeface="Courier New" pitchFamily="34" charset="0"/>
                <a:cs typeface="Courier New" pitchFamily="34" charset="-120"/>
              </a:rPr>
              <a:t>   </a:t>
            </a:r>
          </a:p>
        </p:txBody>
      </p:sp>
      <p:sp>
        <p:nvSpPr>
          <p:cNvPr id="14" name="Text 5">
            <a:extLst>
              <a:ext uri="{FF2B5EF4-FFF2-40B4-BE49-F238E27FC236}">
                <a16:creationId xmlns:a16="http://schemas.microsoft.com/office/drawing/2014/main" id="{92139996-EB6B-CC07-0CCF-1544F2774AAA}"/>
              </a:ext>
            </a:extLst>
          </p:cNvPr>
          <p:cNvSpPr/>
          <p:nvPr/>
        </p:nvSpPr>
        <p:spPr>
          <a:xfrm>
            <a:off x="640080" y="2243398"/>
            <a:ext cx="7863840" cy="411480"/>
          </a:xfrm>
          <a:prstGeom prst="rect">
            <a:avLst/>
          </a:prstGeom>
          <a:noFill/>
          <a:ln/>
        </p:spPr>
        <p:txBody>
          <a:bodyPr wrap="square" rtlCol="0" anchor="ctr"/>
          <a:lstStyle/>
          <a:p>
            <a:pPr marL="0" indent="0">
              <a:buNone/>
            </a:pPr>
            <a:r>
              <a:rPr lang="en-US" sz="1500" b="1" dirty="0">
                <a:solidFill>
                  <a:srgbClr val="1B2E4B"/>
                </a:solidFill>
                <a:latin typeface="Cambria" pitchFamily="34" charset="0"/>
              </a:rPr>
              <a:t>When using AI to help create a figure, table, other visuals, or media</a:t>
            </a:r>
            <a:endParaRPr lang="en-US" sz="1500" dirty="0"/>
          </a:p>
        </p:txBody>
      </p:sp>
      <p:sp>
        <p:nvSpPr>
          <p:cNvPr id="15" name="Text 8">
            <a:extLst>
              <a:ext uri="{FF2B5EF4-FFF2-40B4-BE49-F238E27FC236}">
                <a16:creationId xmlns:a16="http://schemas.microsoft.com/office/drawing/2014/main" id="{9EF0BBF6-AEEF-54EE-B16B-74F4CB6C149A}"/>
              </a:ext>
            </a:extLst>
          </p:cNvPr>
          <p:cNvSpPr/>
          <p:nvPr/>
        </p:nvSpPr>
        <p:spPr>
          <a:xfrm>
            <a:off x="640080" y="2713064"/>
            <a:ext cx="1005840" cy="274320"/>
          </a:xfrm>
          <a:prstGeom prst="rect">
            <a:avLst/>
          </a:prstGeom>
          <a:noFill/>
          <a:ln/>
        </p:spPr>
        <p:txBody>
          <a:bodyPr wrap="square" rtlCol="0" anchor="ctr"/>
          <a:lstStyle/>
          <a:p>
            <a:pPr marL="0" indent="0">
              <a:buNone/>
            </a:pPr>
            <a:r>
              <a:rPr lang="en-US" sz="1100" b="1" dirty="0">
                <a:solidFill>
                  <a:srgbClr val="4A5568"/>
                </a:solidFill>
                <a:latin typeface="Calibri" pitchFamily="34" charset="0"/>
                <a:ea typeface="Calibri" pitchFamily="34" charset="-122"/>
                <a:cs typeface="Calibri" pitchFamily="34" charset="-120"/>
              </a:rPr>
              <a:t>Note</a:t>
            </a:r>
            <a:br>
              <a:rPr lang="en-US" sz="1100" b="1" dirty="0">
                <a:solidFill>
                  <a:srgbClr val="4A5568"/>
                </a:solidFill>
                <a:latin typeface="Calibri" pitchFamily="34" charset="0"/>
                <a:ea typeface="Calibri" pitchFamily="34" charset="-122"/>
                <a:cs typeface="Calibri" pitchFamily="34" charset="-120"/>
              </a:rPr>
            </a:br>
            <a:r>
              <a:rPr lang="en-US" sz="1100" b="1" dirty="0">
                <a:solidFill>
                  <a:srgbClr val="4A5568"/>
                </a:solidFill>
                <a:latin typeface="Calibri" pitchFamily="34" charset="0"/>
                <a:ea typeface="Calibri" pitchFamily="34" charset="-122"/>
                <a:cs typeface="Calibri" pitchFamily="34" charset="-120"/>
              </a:rPr>
              <a:t>Example:</a:t>
            </a:r>
            <a:endParaRPr lang="en-US" sz="1100" dirty="0"/>
          </a:p>
        </p:txBody>
      </p:sp>
      <p:sp>
        <p:nvSpPr>
          <p:cNvPr id="16" name="Text 9">
            <a:extLst>
              <a:ext uri="{FF2B5EF4-FFF2-40B4-BE49-F238E27FC236}">
                <a16:creationId xmlns:a16="http://schemas.microsoft.com/office/drawing/2014/main" id="{E849E0D1-944D-56A5-5D48-74EAA731D40C}"/>
              </a:ext>
            </a:extLst>
          </p:cNvPr>
          <p:cNvSpPr/>
          <p:nvPr/>
        </p:nvSpPr>
        <p:spPr>
          <a:xfrm>
            <a:off x="1645920" y="2587957"/>
            <a:ext cx="7217524" cy="457200"/>
          </a:xfrm>
          <a:prstGeom prst="rect">
            <a:avLst/>
          </a:prstGeom>
          <a:noFill/>
          <a:ln/>
        </p:spPr>
        <p:txBody>
          <a:bodyPr wrap="square" rtlCol="0" anchor="ctr"/>
          <a:lstStyle/>
          <a:p>
            <a:r>
              <a:rPr lang="en-US" dirty="0"/>
              <a:t> </a:t>
            </a:r>
          </a:p>
          <a:p>
            <a:r>
              <a:rPr lang="en-US" sz="1100" i="1" dirty="0">
                <a:solidFill>
                  <a:srgbClr val="4A5568"/>
                </a:solidFill>
                <a:latin typeface="Courier New" pitchFamily="34" charset="0"/>
                <a:cs typeface="Courier New" pitchFamily="34" charset="-120"/>
              </a:rPr>
              <a:t>Note. </a:t>
            </a:r>
            <a:r>
              <a:rPr lang="en-US" sz="1100" dirty="0">
                <a:solidFill>
                  <a:srgbClr val="4A5568"/>
                </a:solidFill>
                <a:latin typeface="Courier New" pitchFamily="34" charset="0"/>
                <a:cs typeface="Courier New" pitchFamily="34" charset="-120"/>
              </a:rPr>
              <a:t>Image generated by ChatGPT (OpenAI, 2025). Prompt: [create a graph showing fourth-grade student reading NAEP data over the past five years]. Generated [May 30, 2025]. </a:t>
            </a:r>
            <a:r>
              <a:rPr lang="en-US" sz="1100" dirty="0">
                <a:solidFill>
                  <a:srgbClr val="4A5568"/>
                </a:solidFill>
                <a:latin typeface="Courier New" pitchFamily="34" charset="0"/>
                <a:cs typeface="Courier New" pitchFamily="34" charset="-120"/>
                <a:hlinkClick r:id="rId4">
                  <a:extLst>
                    <a:ext uri="{A12FA001-AC4F-418D-AE19-62706E023703}">
                      <ahyp:hlinkClr xmlns:ahyp="http://schemas.microsoft.com/office/drawing/2018/hyperlinkcolor" val="tx"/>
                    </a:ext>
                  </a:extLst>
                </a:hlinkClick>
              </a:rPr>
              <a:t>https://chat.openai.com</a:t>
            </a:r>
            <a:endParaRPr lang="en-US" sz="1100" dirty="0">
              <a:solidFill>
                <a:srgbClr val="4A5568"/>
              </a:solidFill>
              <a:latin typeface="Courier New" pitchFamily="34" charset="0"/>
              <a:cs typeface="Courier New" pitchFamily="34" charset="-120"/>
            </a:endParaRPr>
          </a:p>
          <a:p>
            <a:pPr marL="0" indent="0">
              <a:buNone/>
            </a:pPr>
            <a:endParaRPr lang="en-US" sz="1100" dirty="0"/>
          </a:p>
        </p:txBody>
      </p:sp>
      <p:sp>
        <p:nvSpPr>
          <p:cNvPr id="17" name="Text 5">
            <a:extLst>
              <a:ext uri="{FF2B5EF4-FFF2-40B4-BE49-F238E27FC236}">
                <a16:creationId xmlns:a16="http://schemas.microsoft.com/office/drawing/2014/main" id="{C095FC6B-B3C1-2791-20B9-C2AD93A38172}"/>
              </a:ext>
            </a:extLst>
          </p:cNvPr>
          <p:cNvSpPr/>
          <p:nvPr/>
        </p:nvSpPr>
        <p:spPr>
          <a:xfrm>
            <a:off x="640080" y="3674236"/>
            <a:ext cx="7863840" cy="411480"/>
          </a:xfrm>
          <a:prstGeom prst="rect">
            <a:avLst/>
          </a:prstGeom>
          <a:noFill/>
          <a:ln/>
        </p:spPr>
        <p:txBody>
          <a:bodyPr wrap="square" rtlCol="0" anchor="ctr"/>
          <a:lstStyle/>
          <a:p>
            <a:pPr marL="0" indent="0">
              <a:buNone/>
            </a:pPr>
            <a:r>
              <a:rPr lang="en-US" sz="1500" b="1" dirty="0">
                <a:solidFill>
                  <a:srgbClr val="1B2E4B"/>
                </a:solidFill>
                <a:latin typeface="Cambria" pitchFamily="34" charset="0"/>
                <a:ea typeface="Cambria" pitchFamily="34" charset="-122"/>
                <a:cs typeface="Cambria" pitchFamily="34" charset="-120"/>
              </a:rPr>
              <a:t>Citing an AI tool in general, not a specific chat</a:t>
            </a:r>
            <a:endParaRPr lang="en-US" sz="1500" dirty="0"/>
          </a:p>
        </p:txBody>
      </p:sp>
      <p:sp>
        <p:nvSpPr>
          <p:cNvPr id="18" name="Text 8">
            <a:extLst>
              <a:ext uri="{FF2B5EF4-FFF2-40B4-BE49-F238E27FC236}">
                <a16:creationId xmlns:a16="http://schemas.microsoft.com/office/drawing/2014/main" id="{8D56BADA-2BB9-0485-5F39-9D22E3CF678D}"/>
              </a:ext>
            </a:extLst>
          </p:cNvPr>
          <p:cNvSpPr/>
          <p:nvPr/>
        </p:nvSpPr>
        <p:spPr>
          <a:xfrm>
            <a:off x="640080" y="4091947"/>
            <a:ext cx="1005840" cy="274320"/>
          </a:xfrm>
          <a:prstGeom prst="rect">
            <a:avLst/>
          </a:prstGeom>
          <a:noFill/>
          <a:ln/>
        </p:spPr>
        <p:txBody>
          <a:bodyPr wrap="square" rtlCol="0" anchor="ctr"/>
          <a:lstStyle/>
          <a:p>
            <a:pPr marL="0" indent="0">
              <a:buNone/>
            </a:pPr>
            <a:r>
              <a:rPr lang="en-US" sz="1100" b="1" dirty="0">
                <a:solidFill>
                  <a:srgbClr val="4A5568"/>
                </a:solidFill>
                <a:latin typeface="Calibri" pitchFamily="34" charset="0"/>
                <a:ea typeface="Calibri" pitchFamily="34" charset="-122"/>
                <a:cs typeface="Calibri" pitchFamily="34" charset="-120"/>
              </a:rPr>
              <a:t>Reference</a:t>
            </a:r>
          </a:p>
          <a:p>
            <a:pPr marL="0" indent="0">
              <a:buNone/>
            </a:pPr>
            <a:r>
              <a:rPr lang="en-US" sz="1100" b="1" dirty="0">
                <a:solidFill>
                  <a:srgbClr val="4A5568"/>
                </a:solidFill>
                <a:latin typeface="Calibri" pitchFamily="34" charset="0"/>
                <a:ea typeface="Calibri" pitchFamily="34" charset="-122"/>
                <a:cs typeface="Calibri" pitchFamily="34" charset="-120"/>
              </a:rPr>
              <a:t>Example:</a:t>
            </a:r>
            <a:endParaRPr lang="en-US" sz="1100" dirty="0"/>
          </a:p>
        </p:txBody>
      </p:sp>
      <p:sp>
        <p:nvSpPr>
          <p:cNvPr id="19" name="Text 9">
            <a:extLst>
              <a:ext uri="{FF2B5EF4-FFF2-40B4-BE49-F238E27FC236}">
                <a16:creationId xmlns:a16="http://schemas.microsoft.com/office/drawing/2014/main" id="{09537C07-6D98-0CAF-2044-78DAC0CEFBBA}"/>
              </a:ext>
            </a:extLst>
          </p:cNvPr>
          <p:cNvSpPr/>
          <p:nvPr/>
        </p:nvSpPr>
        <p:spPr>
          <a:xfrm>
            <a:off x="1645920" y="4033342"/>
            <a:ext cx="7425344" cy="457200"/>
          </a:xfrm>
          <a:prstGeom prst="rect">
            <a:avLst/>
          </a:prstGeom>
          <a:noFill/>
          <a:ln/>
        </p:spPr>
        <p:txBody>
          <a:bodyPr wrap="square" rtlCol="0" anchor="ctr"/>
          <a:lstStyle/>
          <a:p>
            <a:r>
              <a:rPr lang="en-US" sz="1100" dirty="0">
                <a:solidFill>
                  <a:srgbClr val="4A5568"/>
                </a:solidFill>
                <a:latin typeface="Courier New" pitchFamily="34" charset="0"/>
                <a:cs typeface="Courier New" pitchFamily="34" charset="-120"/>
              </a:rPr>
              <a:t>Perplexity AI. (2025). </a:t>
            </a:r>
            <a:r>
              <a:rPr lang="en-US" sz="1100" i="1" dirty="0">
                <a:solidFill>
                  <a:srgbClr val="4A5568"/>
                </a:solidFill>
                <a:latin typeface="Courier New" pitchFamily="34" charset="0"/>
                <a:cs typeface="Courier New" pitchFamily="34" charset="-120"/>
              </a:rPr>
              <a:t>Perplexity</a:t>
            </a:r>
            <a:r>
              <a:rPr lang="en-US" sz="1100" dirty="0">
                <a:solidFill>
                  <a:srgbClr val="4A5568"/>
                </a:solidFill>
                <a:latin typeface="Courier New" pitchFamily="34" charset="0"/>
                <a:cs typeface="Courier New" pitchFamily="34" charset="-120"/>
              </a:rPr>
              <a:t> [Large language model]. </a:t>
            </a:r>
            <a:r>
              <a:rPr lang="en-US" sz="1100" dirty="0">
                <a:solidFill>
                  <a:srgbClr val="4A5568"/>
                </a:solidFill>
                <a:latin typeface="Courier New" pitchFamily="34" charset="0"/>
                <a:cs typeface="Courier New" pitchFamily="34" charset="-120"/>
                <a:hlinkClick r:id="rId5">
                  <a:extLst>
                    <a:ext uri="{A12FA001-AC4F-418D-AE19-62706E023703}">
                      <ahyp:hlinkClr xmlns:ahyp="http://schemas.microsoft.com/office/drawing/2018/hyperlinkcolor" val="tx"/>
                    </a:ext>
                  </a:extLst>
                </a:hlinkClick>
              </a:rPr>
              <a:t>https://www.perplexity.ai</a:t>
            </a:r>
            <a:endParaRPr lang="en-US" sz="1100" dirty="0">
              <a:solidFill>
                <a:srgbClr val="4A5568"/>
              </a:solidFill>
              <a:latin typeface="Courier New" pitchFamily="34" charset="0"/>
              <a:cs typeface="Courier New" pitchFamily="34" charset="-120"/>
            </a:endParaRPr>
          </a:p>
        </p:txBody>
      </p:sp>
      <p:sp>
        <p:nvSpPr>
          <p:cNvPr id="20" name="Text 5">
            <a:extLst>
              <a:ext uri="{FF2B5EF4-FFF2-40B4-BE49-F238E27FC236}">
                <a16:creationId xmlns:a16="http://schemas.microsoft.com/office/drawing/2014/main" id="{81791282-7753-AF94-E7B9-4611AC265738}"/>
              </a:ext>
            </a:extLst>
          </p:cNvPr>
          <p:cNvSpPr/>
          <p:nvPr/>
        </p:nvSpPr>
        <p:spPr>
          <a:xfrm>
            <a:off x="640080" y="4639612"/>
            <a:ext cx="7863840" cy="411480"/>
          </a:xfrm>
          <a:prstGeom prst="rect">
            <a:avLst/>
          </a:prstGeom>
          <a:noFill/>
          <a:ln/>
        </p:spPr>
        <p:txBody>
          <a:bodyPr wrap="square" rtlCol="0" anchor="ctr"/>
          <a:lstStyle/>
          <a:p>
            <a:r>
              <a:rPr lang="en-US" sz="1500" b="1" dirty="0">
                <a:solidFill>
                  <a:srgbClr val="1B2E4B"/>
                </a:solidFill>
                <a:latin typeface="Cambria" pitchFamily="34" charset="0"/>
              </a:rPr>
              <a:t>APA Style does not require citations to common software</a:t>
            </a:r>
          </a:p>
        </p:txBody>
      </p:sp>
      <p:sp>
        <p:nvSpPr>
          <p:cNvPr id="23" name="TextBox 22">
            <a:extLst>
              <a:ext uri="{FF2B5EF4-FFF2-40B4-BE49-F238E27FC236}">
                <a16:creationId xmlns:a16="http://schemas.microsoft.com/office/drawing/2014/main" id="{D45F2FD3-A406-1E5B-E942-B6DA35CA2AE2}"/>
              </a:ext>
            </a:extLst>
          </p:cNvPr>
          <p:cNvSpPr txBox="1"/>
          <p:nvPr/>
        </p:nvSpPr>
        <p:spPr>
          <a:xfrm>
            <a:off x="2532504" y="3251216"/>
            <a:ext cx="3912738" cy="276999"/>
          </a:xfrm>
          <a:prstGeom prst="rect">
            <a:avLst/>
          </a:prstGeom>
          <a:noFill/>
          <a:ln>
            <a:solidFill>
              <a:srgbClr val="002060"/>
            </a:solidFill>
          </a:ln>
        </p:spPr>
        <p:txBody>
          <a:bodyPr wrap="none" rtlCol="0">
            <a:spAutoFit/>
          </a:bodyPr>
          <a:lstStyle/>
          <a:p>
            <a:r>
              <a:rPr lang="en-US" sz="1200" dirty="0">
                <a:latin typeface="Cambria" panose="02040503050406030204" pitchFamily="18" charset="0"/>
              </a:rPr>
              <a:t>* This would also be added as an AI tool in the References</a:t>
            </a:r>
          </a:p>
        </p:txBody>
      </p:sp>
    </p:spTree>
    <p:extLst>
      <p:ext uri="{BB962C8B-B14F-4D97-AF65-F5344CB8AC3E}">
        <p14:creationId xmlns:p14="http://schemas.microsoft.com/office/powerpoint/2010/main" val="2256986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bg>
      <p:bgPr>
        <a:solidFill>
          <a:srgbClr val="1B2E4B"/>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
          </a:xfrm>
          <a:prstGeom prst="rect">
            <a:avLst/>
          </a:prstGeom>
          <a:solidFill>
            <a:srgbClr val="B8924A"/>
          </a:solidFill>
          <a:ln w="12700">
            <a:solidFill>
              <a:srgbClr val="B8924A"/>
            </a:solidFill>
            <a:prstDash val="solid"/>
          </a:ln>
        </p:spPr>
        <p:txBody>
          <a:bodyPr/>
          <a:lstStyle/>
          <a:p>
            <a:endParaRPr lang="en-US"/>
          </a:p>
        </p:txBody>
      </p:sp>
      <p:sp>
        <p:nvSpPr>
          <p:cNvPr id="3" name="Text 1"/>
          <p:cNvSpPr/>
          <p:nvPr/>
        </p:nvSpPr>
        <p:spPr>
          <a:xfrm>
            <a:off x="640080" y="365760"/>
            <a:ext cx="7863840" cy="685800"/>
          </a:xfrm>
          <a:prstGeom prst="rect">
            <a:avLst/>
          </a:prstGeom>
          <a:noFill/>
          <a:ln/>
        </p:spPr>
        <p:txBody>
          <a:bodyPr wrap="square" rtlCol="0" anchor="ctr"/>
          <a:lstStyle/>
          <a:p>
            <a:pPr marL="0" indent="0" algn="ctr">
              <a:buNone/>
            </a:pPr>
            <a:r>
              <a:rPr lang="en-US" sz="3200" b="1" dirty="0">
                <a:solidFill>
                  <a:srgbClr val="FFFFFF"/>
                </a:solidFill>
                <a:latin typeface="Cambria" pitchFamily="34" charset="0"/>
                <a:ea typeface="Cambria" pitchFamily="34" charset="-122"/>
                <a:cs typeface="Cambria" pitchFamily="34" charset="-120"/>
              </a:rPr>
              <a:t>A Note on Integrity</a:t>
            </a:r>
            <a:endParaRPr lang="en-US" sz="3200" dirty="0"/>
          </a:p>
        </p:txBody>
      </p:sp>
      <p:sp>
        <p:nvSpPr>
          <p:cNvPr id="4" name="Shape 2"/>
          <p:cNvSpPr/>
          <p:nvPr/>
        </p:nvSpPr>
        <p:spPr>
          <a:xfrm>
            <a:off x="1371600" y="1188720"/>
            <a:ext cx="6400800" cy="1371600"/>
          </a:xfrm>
          <a:prstGeom prst="roundRect">
            <a:avLst>
              <a:gd name="adj" fmla="val 8000"/>
            </a:avLst>
          </a:prstGeom>
          <a:solidFill>
            <a:srgbClr val="FFFFFF">
              <a:alpha val="90000"/>
            </a:srgbClr>
          </a:solidFill>
          <a:ln/>
          <a:effectLst>
            <a:outerShdw blurRad="101600" dist="38100" dir="2700000" algn="bl" rotWithShape="0">
              <a:srgbClr val="000000">
                <a:alpha val="10000"/>
              </a:srgbClr>
            </a:outerShdw>
          </a:effectLst>
        </p:spPr>
        <p:txBody>
          <a:bodyPr/>
          <a:lstStyle/>
          <a:p>
            <a:endParaRPr lang="en-US"/>
          </a:p>
        </p:txBody>
      </p:sp>
      <p:sp>
        <p:nvSpPr>
          <p:cNvPr id="5" name="Text 3"/>
          <p:cNvSpPr/>
          <p:nvPr/>
        </p:nvSpPr>
        <p:spPr>
          <a:xfrm>
            <a:off x="1554480" y="1234440"/>
            <a:ext cx="6035040" cy="1234440"/>
          </a:xfrm>
          <a:prstGeom prst="rect">
            <a:avLst/>
          </a:prstGeom>
          <a:noFill/>
          <a:ln/>
        </p:spPr>
        <p:txBody>
          <a:bodyPr wrap="square" rtlCol="0" anchor="ctr"/>
          <a:lstStyle/>
          <a:p>
            <a:pPr marL="0" indent="0" algn="ctr">
              <a:buNone/>
            </a:pPr>
            <a:r>
              <a:rPr lang="en-US" sz="1400" i="1" dirty="0">
                <a:solidFill>
                  <a:srgbClr val="1B2E4B"/>
                </a:solidFill>
                <a:latin typeface="Cambria" pitchFamily="34" charset="0"/>
                <a:ea typeface="Cambria" pitchFamily="34" charset="-122"/>
                <a:cs typeface="Cambria" pitchFamily="34" charset="-120"/>
              </a:rPr>
              <a:t>“Get wisdom; develop good judgment.”</a:t>
            </a:r>
            <a:endParaRPr lang="en-US" sz="1400" dirty="0"/>
          </a:p>
          <a:p>
            <a:pPr marL="0" indent="0" algn="ctr">
              <a:buNone/>
            </a:pPr>
            <a:r>
              <a:rPr lang="en-US" sz="1400" i="1" dirty="0">
                <a:solidFill>
                  <a:srgbClr val="1B2E4B"/>
                </a:solidFill>
                <a:latin typeface="Cambria" pitchFamily="34" charset="0"/>
                <a:ea typeface="Cambria" pitchFamily="34" charset="-122"/>
                <a:cs typeface="Cambria" pitchFamily="34" charset="-120"/>
              </a:rPr>
              <a:t>— Proverbs 4:7 (NIV)</a:t>
            </a:r>
            <a:endParaRPr lang="en-US" sz="1400" dirty="0"/>
          </a:p>
          <a:p>
            <a:pPr marL="0" indent="0" algn="ctr">
              <a:buNone/>
            </a:pPr>
            <a:endParaRPr lang="en-US" sz="1400" dirty="0"/>
          </a:p>
          <a:p>
            <a:pPr marL="0" indent="0" algn="ctr">
              <a:buNone/>
            </a:pPr>
            <a:r>
              <a:rPr lang="en-US" sz="1400" i="1" dirty="0">
                <a:solidFill>
                  <a:srgbClr val="1B2E4B"/>
                </a:solidFill>
                <a:latin typeface="Cambria" pitchFamily="34" charset="0"/>
                <a:ea typeface="Cambria" pitchFamily="34" charset="-122"/>
                <a:cs typeface="Cambria" pitchFamily="34" charset="-120"/>
              </a:rPr>
              <a:t>This reminds us that learning requires human judgment, careful testing, and thoughtful application.</a:t>
            </a:r>
            <a:endParaRPr lang="en-US" sz="1400" dirty="0"/>
          </a:p>
        </p:txBody>
      </p:sp>
      <p:sp>
        <p:nvSpPr>
          <p:cNvPr id="6" name="Text 4"/>
          <p:cNvSpPr/>
          <p:nvPr/>
        </p:nvSpPr>
        <p:spPr>
          <a:xfrm>
            <a:off x="640080" y="2743200"/>
            <a:ext cx="7863840" cy="640080"/>
          </a:xfrm>
          <a:prstGeom prst="rect">
            <a:avLst/>
          </a:prstGeom>
          <a:noFill/>
          <a:ln/>
        </p:spPr>
        <p:txBody>
          <a:bodyPr wrap="square" rtlCol="0" anchor="ctr"/>
          <a:lstStyle/>
          <a:p>
            <a:pPr marL="0" indent="0" algn="ctr">
              <a:buNone/>
            </a:pPr>
            <a:r>
              <a:rPr lang="en-US" sz="1500" dirty="0">
                <a:solidFill>
                  <a:srgbClr val="CADCFC"/>
                </a:solidFill>
                <a:latin typeface="Calibri" pitchFamily="34" charset="0"/>
                <a:ea typeface="Calibri" pitchFamily="34" charset="-122"/>
                <a:cs typeface="Calibri" pitchFamily="34" charset="-120"/>
              </a:rPr>
              <a:t>AI is a resource, not a co-author. Your ideas, your judgment, and your voice are what your professors are evaluating.</a:t>
            </a:r>
            <a:endParaRPr lang="en-US" sz="1500" dirty="0"/>
          </a:p>
        </p:txBody>
      </p:sp>
      <p:sp>
        <p:nvSpPr>
          <p:cNvPr id="7" name="Text 5"/>
          <p:cNvSpPr/>
          <p:nvPr/>
        </p:nvSpPr>
        <p:spPr>
          <a:xfrm>
            <a:off x="640080" y="3520440"/>
            <a:ext cx="7863840" cy="822960"/>
          </a:xfrm>
          <a:prstGeom prst="rect">
            <a:avLst/>
          </a:prstGeom>
          <a:noFill/>
          <a:ln/>
        </p:spPr>
        <p:txBody>
          <a:bodyPr wrap="square" rtlCol="0" anchor="ctr"/>
          <a:lstStyle/>
          <a:p>
            <a:pPr marL="0" indent="0" algn="ctr">
              <a:buNone/>
            </a:pPr>
            <a:r>
              <a:rPr lang="en-US" sz="1400" i="1" dirty="0">
                <a:solidFill>
                  <a:srgbClr val="A0B8D8"/>
                </a:solidFill>
                <a:latin typeface="Calibri" pitchFamily="34" charset="0"/>
                <a:ea typeface="Calibri" pitchFamily="34" charset="-122"/>
                <a:cs typeface="Calibri" pitchFamily="34" charset="-120"/>
              </a:rPr>
              <a:t>Using AI responsibly reflects the same discernment and character</a:t>
            </a:r>
            <a:endParaRPr lang="en-US" sz="1400" dirty="0"/>
          </a:p>
          <a:p>
            <a:pPr marL="0" indent="0" algn="ctr">
              <a:buNone/>
            </a:pPr>
            <a:r>
              <a:rPr lang="en-US" sz="1400" i="1" dirty="0">
                <a:solidFill>
                  <a:srgbClr val="A0B8D8"/>
                </a:solidFill>
                <a:latin typeface="Calibri" pitchFamily="34" charset="0"/>
                <a:ea typeface="Calibri" pitchFamily="34" charset="-122"/>
                <a:cs typeface="Calibri" pitchFamily="34" charset="-120"/>
              </a:rPr>
              <a:t>expected of Christian educators in every professional context.</a:t>
            </a:r>
            <a:endParaRPr lang="en-US"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594360"/>
          </a:xfrm>
          <a:prstGeom prst="rect">
            <a:avLst/>
          </a:prstGeom>
          <a:noFill/>
          <a:ln/>
        </p:spPr>
        <p:txBody>
          <a:bodyPr wrap="square" rtlCol="0" anchor="ctr"/>
          <a:lstStyle/>
          <a:p>
            <a:pPr marL="0" indent="0">
              <a:buNone/>
            </a:pPr>
            <a:r>
              <a:rPr lang="en-US" sz="2800" b="1" dirty="0">
                <a:solidFill>
                  <a:srgbClr val="1B2E4B"/>
                </a:solidFill>
                <a:latin typeface="Cambria" pitchFamily="34" charset="0"/>
                <a:ea typeface="Cambria" pitchFamily="34" charset="-122"/>
                <a:cs typeface="Cambria" pitchFamily="34" charset="-120"/>
              </a:rPr>
              <a:t>What This Means for Your Classroom</a:t>
            </a:r>
            <a:endParaRPr lang="en-US" sz="2800" dirty="0"/>
          </a:p>
        </p:txBody>
      </p:sp>
      <p:sp>
        <p:nvSpPr>
          <p:cNvPr id="3" name="Shape 1"/>
          <p:cNvSpPr/>
          <p:nvPr/>
        </p:nvSpPr>
        <p:spPr>
          <a:xfrm>
            <a:off x="457200" y="914400"/>
            <a:ext cx="8229600" cy="36576"/>
          </a:xfrm>
          <a:prstGeom prst="rect">
            <a:avLst/>
          </a:prstGeom>
          <a:solidFill>
            <a:srgbClr val="B8924A"/>
          </a:solidFill>
          <a:ln w="12700">
            <a:solidFill>
              <a:srgbClr val="B8924A"/>
            </a:solidFill>
            <a:prstDash val="solid"/>
          </a:ln>
        </p:spPr>
        <p:txBody>
          <a:bodyPr/>
          <a:lstStyle/>
          <a:p>
            <a:endParaRPr lang="en-US"/>
          </a:p>
        </p:txBody>
      </p:sp>
      <p:sp>
        <p:nvSpPr>
          <p:cNvPr id="4" name="Shape 2"/>
          <p:cNvSpPr/>
          <p:nvPr/>
        </p:nvSpPr>
        <p:spPr>
          <a:xfrm>
            <a:off x="457200" y="1188720"/>
            <a:ext cx="457200" cy="457200"/>
          </a:xfrm>
          <a:prstGeom prst="ellipse">
            <a:avLst/>
          </a:prstGeom>
          <a:solidFill>
            <a:srgbClr val="B8924A"/>
          </a:solidFill>
          <a:ln/>
        </p:spPr>
        <p:txBody>
          <a:bodyPr/>
          <a:lstStyle/>
          <a:p>
            <a:endParaRPr lang="en-US"/>
          </a:p>
        </p:txBody>
      </p:sp>
      <p:sp>
        <p:nvSpPr>
          <p:cNvPr id="5" name="Text 3"/>
          <p:cNvSpPr/>
          <p:nvPr/>
        </p:nvSpPr>
        <p:spPr>
          <a:xfrm>
            <a:off x="457200" y="1188720"/>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1</a:t>
            </a:r>
            <a:endParaRPr lang="en-US" sz="1400" dirty="0"/>
          </a:p>
        </p:txBody>
      </p:sp>
      <p:sp>
        <p:nvSpPr>
          <p:cNvPr id="6" name="Text 4"/>
          <p:cNvSpPr/>
          <p:nvPr/>
        </p:nvSpPr>
        <p:spPr>
          <a:xfrm>
            <a:off x="1051560" y="1097280"/>
            <a:ext cx="7635240" cy="347472"/>
          </a:xfrm>
          <a:prstGeom prst="rect">
            <a:avLst/>
          </a:prstGeom>
          <a:noFill/>
          <a:ln/>
        </p:spPr>
        <p:txBody>
          <a:bodyPr wrap="square" rtlCol="0" anchor="ctr"/>
          <a:lstStyle/>
          <a:p>
            <a:pPr marL="0" indent="0">
              <a:buNone/>
            </a:pPr>
            <a:r>
              <a:rPr lang="en-US" sz="1400" b="1" dirty="0">
                <a:solidFill>
                  <a:srgbClr val="1B2E4B"/>
                </a:solidFill>
                <a:latin typeface="Cambria" pitchFamily="34" charset="0"/>
                <a:ea typeface="Cambria" pitchFamily="34" charset="-122"/>
                <a:cs typeface="Cambria" pitchFamily="34" charset="-120"/>
              </a:rPr>
              <a:t>Include an AI policy in your syllabus</a:t>
            </a:r>
            <a:endParaRPr lang="en-US" sz="1400" dirty="0"/>
          </a:p>
        </p:txBody>
      </p:sp>
      <p:sp>
        <p:nvSpPr>
          <p:cNvPr id="7" name="Text 5"/>
          <p:cNvSpPr/>
          <p:nvPr/>
        </p:nvSpPr>
        <p:spPr>
          <a:xfrm>
            <a:off x="1051560" y="1444752"/>
            <a:ext cx="7635240" cy="502920"/>
          </a:xfrm>
          <a:prstGeom prst="rect">
            <a:avLst/>
          </a:prstGeom>
          <a:noFill/>
          <a:ln/>
        </p:spPr>
        <p:txBody>
          <a:bodyPr wrap="square" rtlCol="0" anchor="ctr"/>
          <a:lstStyle/>
          <a:p>
            <a:pPr marL="0" indent="0">
              <a:buNone/>
            </a:pPr>
            <a:r>
              <a:rPr lang="en-US" sz="1200" dirty="0">
                <a:solidFill>
                  <a:srgbClr val="4A5568"/>
                </a:solidFill>
                <a:latin typeface="Calibri" pitchFamily="34" charset="0"/>
                <a:ea typeface="Calibri" pitchFamily="34" charset="-122"/>
                <a:cs typeface="Calibri" pitchFamily="34" charset="-120"/>
              </a:rPr>
              <a:t>Even a brief statement prevents ambiguity. The student guide applies only when you have explicitly permitted AI use.</a:t>
            </a:r>
            <a:endParaRPr lang="en-US" sz="1200" dirty="0"/>
          </a:p>
        </p:txBody>
      </p:sp>
      <p:sp>
        <p:nvSpPr>
          <p:cNvPr id="8" name="Shape 6"/>
          <p:cNvSpPr/>
          <p:nvPr/>
        </p:nvSpPr>
        <p:spPr>
          <a:xfrm>
            <a:off x="457200" y="2148840"/>
            <a:ext cx="457200" cy="457200"/>
          </a:xfrm>
          <a:prstGeom prst="ellipse">
            <a:avLst/>
          </a:prstGeom>
          <a:solidFill>
            <a:srgbClr val="B8924A"/>
          </a:solidFill>
          <a:ln/>
        </p:spPr>
        <p:txBody>
          <a:bodyPr/>
          <a:lstStyle/>
          <a:p>
            <a:endParaRPr lang="en-US"/>
          </a:p>
        </p:txBody>
      </p:sp>
      <p:sp>
        <p:nvSpPr>
          <p:cNvPr id="9" name="Text 7"/>
          <p:cNvSpPr/>
          <p:nvPr/>
        </p:nvSpPr>
        <p:spPr>
          <a:xfrm>
            <a:off x="457200" y="2148840"/>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2</a:t>
            </a:r>
            <a:endParaRPr lang="en-US" sz="1400" dirty="0"/>
          </a:p>
        </p:txBody>
      </p:sp>
      <p:sp>
        <p:nvSpPr>
          <p:cNvPr id="10" name="Text 8"/>
          <p:cNvSpPr/>
          <p:nvPr/>
        </p:nvSpPr>
        <p:spPr>
          <a:xfrm>
            <a:off x="1051560" y="2057400"/>
            <a:ext cx="7635240" cy="347472"/>
          </a:xfrm>
          <a:prstGeom prst="rect">
            <a:avLst/>
          </a:prstGeom>
          <a:noFill/>
          <a:ln/>
        </p:spPr>
        <p:txBody>
          <a:bodyPr wrap="square" rtlCol="0" anchor="ctr"/>
          <a:lstStyle/>
          <a:p>
            <a:pPr marL="0" indent="0">
              <a:buNone/>
            </a:pPr>
            <a:r>
              <a:rPr lang="en-US" sz="1400" b="1" dirty="0">
                <a:solidFill>
                  <a:srgbClr val="1B2E4B"/>
                </a:solidFill>
                <a:latin typeface="Cambria" pitchFamily="34" charset="0"/>
                <a:ea typeface="Cambria" pitchFamily="34" charset="-122"/>
                <a:cs typeface="Cambria" pitchFamily="34" charset="-120"/>
              </a:rPr>
              <a:t>Design assignments that are AI-resistant by nature</a:t>
            </a:r>
            <a:endParaRPr lang="en-US" sz="1400" dirty="0"/>
          </a:p>
        </p:txBody>
      </p:sp>
      <p:sp>
        <p:nvSpPr>
          <p:cNvPr id="11" name="Text 9"/>
          <p:cNvSpPr/>
          <p:nvPr/>
        </p:nvSpPr>
        <p:spPr>
          <a:xfrm>
            <a:off x="1051560" y="2404872"/>
            <a:ext cx="7635240" cy="502920"/>
          </a:xfrm>
          <a:prstGeom prst="rect">
            <a:avLst/>
          </a:prstGeom>
          <a:noFill/>
          <a:ln/>
        </p:spPr>
        <p:txBody>
          <a:bodyPr wrap="square" rtlCol="0" anchor="ctr"/>
          <a:lstStyle/>
          <a:p>
            <a:pPr marL="0" indent="0">
              <a:buNone/>
            </a:pPr>
            <a:r>
              <a:rPr lang="en-US" sz="1200" dirty="0">
                <a:solidFill>
                  <a:srgbClr val="4A5568"/>
                </a:solidFill>
                <a:latin typeface="Calibri" pitchFamily="34" charset="0"/>
                <a:ea typeface="Calibri" pitchFamily="34" charset="-122"/>
                <a:cs typeface="Calibri" pitchFamily="34" charset="-120"/>
              </a:rPr>
              <a:t>Reflection, application to personal professional context, and synthesis of course-specific discussions are difficult to outsource.</a:t>
            </a:r>
            <a:endParaRPr lang="en-US" sz="1200" dirty="0"/>
          </a:p>
        </p:txBody>
      </p:sp>
      <p:sp>
        <p:nvSpPr>
          <p:cNvPr id="12" name="Shape 10"/>
          <p:cNvSpPr/>
          <p:nvPr/>
        </p:nvSpPr>
        <p:spPr>
          <a:xfrm>
            <a:off x="457200" y="3108960"/>
            <a:ext cx="457200" cy="457200"/>
          </a:xfrm>
          <a:prstGeom prst="ellipse">
            <a:avLst/>
          </a:prstGeom>
          <a:solidFill>
            <a:srgbClr val="B8924A"/>
          </a:solidFill>
          <a:ln/>
        </p:spPr>
        <p:txBody>
          <a:bodyPr/>
          <a:lstStyle/>
          <a:p>
            <a:endParaRPr lang="en-US"/>
          </a:p>
        </p:txBody>
      </p:sp>
      <p:sp>
        <p:nvSpPr>
          <p:cNvPr id="13" name="Text 11"/>
          <p:cNvSpPr/>
          <p:nvPr/>
        </p:nvSpPr>
        <p:spPr>
          <a:xfrm>
            <a:off x="457200" y="3108960"/>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3</a:t>
            </a:r>
            <a:endParaRPr lang="en-US" sz="1400" dirty="0"/>
          </a:p>
        </p:txBody>
      </p:sp>
      <p:sp>
        <p:nvSpPr>
          <p:cNvPr id="14" name="Text 12"/>
          <p:cNvSpPr/>
          <p:nvPr/>
        </p:nvSpPr>
        <p:spPr>
          <a:xfrm>
            <a:off x="1051560" y="3017520"/>
            <a:ext cx="7635240" cy="347472"/>
          </a:xfrm>
          <a:prstGeom prst="rect">
            <a:avLst/>
          </a:prstGeom>
          <a:noFill/>
          <a:ln/>
        </p:spPr>
        <p:txBody>
          <a:bodyPr wrap="square" rtlCol="0" anchor="ctr"/>
          <a:lstStyle/>
          <a:p>
            <a:pPr marL="0" indent="0">
              <a:buNone/>
            </a:pPr>
            <a:r>
              <a:rPr lang="en-US" sz="1400" b="1" dirty="0">
                <a:solidFill>
                  <a:srgbClr val="1B2E4B"/>
                </a:solidFill>
                <a:latin typeface="Cambria" pitchFamily="34" charset="0"/>
                <a:ea typeface="Cambria" pitchFamily="34" charset="-122"/>
                <a:cs typeface="Cambria" pitchFamily="34" charset="-120"/>
              </a:rPr>
              <a:t>Treat disclosure as a teachable moment</a:t>
            </a:r>
            <a:endParaRPr lang="en-US" sz="1400" dirty="0"/>
          </a:p>
        </p:txBody>
      </p:sp>
      <p:sp>
        <p:nvSpPr>
          <p:cNvPr id="15" name="Text 13"/>
          <p:cNvSpPr/>
          <p:nvPr/>
        </p:nvSpPr>
        <p:spPr>
          <a:xfrm>
            <a:off x="1051560" y="3364992"/>
            <a:ext cx="7635240" cy="502920"/>
          </a:xfrm>
          <a:prstGeom prst="rect">
            <a:avLst/>
          </a:prstGeom>
          <a:noFill/>
          <a:ln/>
        </p:spPr>
        <p:txBody>
          <a:bodyPr wrap="square" rtlCol="0" anchor="ctr"/>
          <a:lstStyle/>
          <a:p>
            <a:pPr marL="0" indent="0">
              <a:buNone/>
            </a:pPr>
            <a:r>
              <a:rPr lang="en-US" sz="1200" dirty="0">
                <a:solidFill>
                  <a:srgbClr val="4A5568"/>
                </a:solidFill>
                <a:latin typeface="Calibri" pitchFamily="34" charset="0"/>
                <a:ea typeface="Calibri" pitchFamily="34" charset="-122"/>
                <a:cs typeface="Calibri" pitchFamily="34" charset="-120"/>
              </a:rPr>
              <a:t>When students disclose AI use, respond formatively. Ask: what did you use it for, and how did you verify it?</a:t>
            </a:r>
            <a:endParaRPr lang="en-US" sz="1200" dirty="0"/>
          </a:p>
        </p:txBody>
      </p:sp>
      <p:sp>
        <p:nvSpPr>
          <p:cNvPr id="16" name="Shape 14"/>
          <p:cNvSpPr/>
          <p:nvPr/>
        </p:nvSpPr>
        <p:spPr>
          <a:xfrm>
            <a:off x="457200" y="4069080"/>
            <a:ext cx="457200" cy="457200"/>
          </a:xfrm>
          <a:prstGeom prst="ellipse">
            <a:avLst/>
          </a:prstGeom>
          <a:solidFill>
            <a:srgbClr val="B8924A"/>
          </a:solidFill>
          <a:ln/>
        </p:spPr>
        <p:txBody>
          <a:bodyPr/>
          <a:lstStyle/>
          <a:p>
            <a:endParaRPr lang="en-US"/>
          </a:p>
        </p:txBody>
      </p:sp>
      <p:sp>
        <p:nvSpPr>
          <p:cNvPr id="17" name="Text 15"/>
          <p:cNvSpPr/>
          <p:nvPr/>
        </p:nvSpPr>
        <p:spPr>
          <a:xfrm>
            <a:off x="457200" y="4069080"/>
            <a:ext cx="457200" cy="457200"/>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4</a:t>
            </a:r>
            <a:endParaRPr lang="en-US" sz="1400" dirty="0"/>
          </a:p>
        </p:txBody>
      </p:sp>
      <p:sp>
        <p:nvSpPr>
          <p:cNvPr id="18" name="Text 16"/>
          <p:cNvSpPr/>
          <p:nvPr/>
        </p:nvSpPr>
        <p:spPr>
          <a:xfrm>
            <a:off x="1051560" y="3977640"/>
            <a:ext cx="7635240" cy="347472"/>
          </a:xfrm>
          <a:prstGeom prst="rect">
            <a:avLst/>
          </a:prstGeom>
          <a:noFill/>
          <a:ln/>
        </p:spPr>
        <p:txBody>
          <a:bodyPr wrap="square" rtlCol="0" anchor="ctr"/>
          <a:lstStyle/>
          <a:p>
            <a:pPr marL="0" indent="0">
              <a:buNone/>
            </a:pPr>
            <a:r>
              <a:rPr lang="en-US" sz="1400" b="1" dirty="0">
                <a:solidFill>
                  <a:srgbClr val="1B2E4B"/>
                </a:solidFill>
                <a:latin typeface="Cambria" pitchFamily="34" charset="0"/>
                <a:ea typeface="Cambria" pitchFamily="34" charset="-122"/>
                <a:cs typeface="Cambria" pitchFamily="34" charset="-120"/>
              </a:rPr>
              <a:t>Address FERPA explicitly</a:t>
            </a:r>
            <a:endParaRPr lang="en-US" sz="1400" dirty="0"/>
          </a:p>
        </p:txBody>
      </p:sp>
      <p:sp>
        <p:nvSpPr>
          <p:cNvPr id="19" name="Text 17"/>
          <p:cNvSpPr/>
          <p:nvPr/>
        </p:nvSpPr>
        <p:spPr>
          <a:xfrm>
            <a:off x="1051560" y="4325112"/>
            <a:ext cx="7635240" cy="502920"/>
          </a:xfrm>
          <a:prstGeom prst="rect">
            <a:avLst/>
          </a:prstGeom>
          <a:noFill/>
          <a:ln/>
        </p:spPr>
        <p:txBody>
          <a:bodyPr wrap="square" rtlCol="0" anchor="ctr"/>
          <a:lstStyle/>
          <a:p>
            <a:pPr marL="0" indent="0">
              <a:buNone/>
            </a:pPr>
            <a:r>
              <a:rPr lang="en-US" sz="1200" dirty="0">
                <a:solidFill>
                  <a:srgbClr val="4A5568"/>
                </a:solidFill>
                <a:latin typeface="Calibri" pitchFamily="34" charset="0"/>
                <a:ea typeface="Calibri" pitchFamily="34" charset="-122"/>
                <a:cs typeface="Calibri" pitchFamily="34" charset="-120"/>
              </a:rPr>
              <a:t>Student records, grades, and any personally identifiable information must never be entered into a third-party AI tool.</a:t>
            </a:r>
            <a:endParaRPr lang="en-US" sz="1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name="Slide 9">
    <p:bg>
      <p:bgPr>
        <a:solidFill>
          <a:srgbClr val="F4F6F9"/>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594360"/>
          </a:xfrm>
          <a:prstGeom prst="rect">
            <a:avLst/>
          </a:prstGeom>
          <a:noFill/>
          <a:ln/>
        </p:spPr>
        <p:txBody>
          <a:bodyPr wrap="square" rtlCol="0" anchor="ctr"/>
          <a:lstStyle/>
          <a:p>
            <a:pPr marL="0" indent="0">
              <a:buNone/>
            </a:pPr>
            <a:r>
              <a:rPr lang="en-US" sz="2800" b="1" dirty="0">
                <a:solidFill>
                  <a:srgbClr val="1B2E4B"/>
                </a:solidFill>
                <a:latin typeface="Cambria" pitchFamily="34" charset="0"/>
                <a:ea typeface="Cambria" pitchFamily="34" charset="-122"/>
                <a:cs typeface="Cambria" pitchFamily="34" charset="-120"/>
              </a:rPr>
              <a:t>Questions, Resources, and Next Steps</a:t>
            </a:r>
            <a:endParaRPr lang="en-US" sz="2800" dirty="0"/>
          </a:p>
        </p:txBody>
      </p:sp>
      <p:sp>
        <p:nvSpPr>
          <p:cNvPr id="3" name="Shape 1"/>
          <p:cNvSpPr/>
          <p:nvPr/>
        </p:nvSpPr>
        <p:spPr>
          <a:xfrm>
            <a:off x="457200" y="914400"/>
            <a:ext cx="8229600" cy="36576"/>
          </a:xfrm>
          <a:prstGeom prst="rect">
            <a:avLst/>
          </a:prstGeom>
          <a:solidFill>
            <a:srgbClr val="B8924A"/>
          </a:solidFill>
          <a:ln w="12700">
            <a:solidFill>
              <a:srgbClr val="B8924A"/>
            </a:solidFill>
            <a:prstDash val="solid"/>
          </a:ln>
        </p:spPr>
        <p:txBody>
          <a:bodyPr/>
          <a:lstStyle/>
          <a:p>
            <a:endParaRPr lang="en-US"/>
          </a:p>
        </p:txBody>
      </p:sp>
      <p:sp>
        <p:nvSpPr>
          <p:cNvPr id="4" name="Shape 2"/>
          <p:cNvSpPr/>
          <p:nvPr/>
        </p:nvSpPr>
        <p:spPr>
          <a:xfrm>
            <a:off x="457200" y="1078992"/>
            <a:ext cx="4114800" cy="3611880"/>
          </a:xfrm>
          <a:prstGeom prst="roundRect">
            <a:avLst>
              <a:gd name="adj" fmla="val 2532"/>
            </a:avLst>
          </a:prstGeom>
          <a:solidFill>
            <a:srgbClr val="FFFFFF"/>
          </a:solidFill>
          <a:ln/>
          <a:effectLst>
            <a:outerShdw blurRad="101600" dist="38100" dir="2700000" algn="bl" rotWithShape="0">
              <a:srgbClr val="000000">
                <a:alpha val="10000"/>
              </a:srgbClr>
            </a:outerShdw>
          </a:effectLst>
        </p:spPr>
        <p:txBody>
          <a:bodyPr/>
          <a:lstStyle/>
          <a:p>
            <a:endParaRPr lang="en-US"/>
          </a:p>
        </p:txBody>
      </p:sp>
      <p:sp>
        <p:nvSpPr>
          <p:cNvPr id="5" name="Text 3"/>
          <p:cNvSpPr/>
          <p:nvPr/>
        </p:nvSpPr>
        <p:spPr>
          <a:xfrm>
            <a:off x="640080" y="1170432"/>
            <a:ext cx="3749040" cy="411480"/>
          </a:xfrm>
          <a:prstGeom prst="rect">
            <a:avLst/>
          </a:prstGeom>
          <a:noFill/>
          <a:ln/>
        </p:spPr>
        <p:txBody>
          <a:bodyPr wrap="square" rtlCol="0" anchor="ctr"/>
          <a:lstStyle/>
          <a:p>
            <a:pPr marL="0" indent="0">
              <a:buNone/>
            </a:pPr>
            <a:r>
              <a:rPr lang="en-US" sz="1600" b="1" dirty="0">
                <a:solidFill>
                  <a:srgbClr val="1B2E4B"/>
                </a:solidFill>
                <a:latin typeface="Cambria" pitchFamily="34" charset="0"/>
                <a:ea typeface="Cambria" pitchFamily="34" charset="-122"/>
                <a:cs typeface="Cambria" pitchFamily="34" charset="-120"/>
              </a:rPr>
              <a:t>Resources</a:t>
            </a:r>
            <a:endParaRPr lang="en-US" sz="1600" dirty="0"/>
          </a:p>
        </p:txBody>
      </p:sp>
      <p:sp>
        <p:nvSpPr>
          <p:cNvPr id="6" name="Text 4"/>
          <p:cNvSpPr/>
          <p:nvPr/>
        </p:nvSpPr>
        <p:spPr>
          <a:xfrm>
            <a:off x="640080" y="1645920"/>
            <a:ext cx="3749040" cy="2834640"/>
          </a:xfrm>
          <a:prstGeom prst="rect">
            <a:avLst/>
          </a:prstGeom>
          <a:noFill/>
          <a:ln/>
        </p:spPr>
        <p:txBody>
          <a:bodyPr wrap="square" rtlCol="0" anchor="ctr"/>
          <a:lstStyle/>
          <a:p>
            <a:pPr marL="342900" indent="-342900">
              <a:spcAft>
                <a:spcPts val="1000"/>
              </a:spcAft>
              <a:buSzPct val="100000"/>
              <a:buChar char="•"/>
            </a:pPr>
            <a:r>
              <a:rPr lang="en-US" sz="1150" dirty="0">
                <a:solidFill>
                  <a:srgbClr val="4A5568"/>
                </a:solidFill>
                <a:latin typeface="Calibri" pitchFamily="34" charset="0"/>
                <a:ea typeface="Calibri" pitchFamily="34" charset="-122"/>
                <a:cs typeface="Calibri" pitchFamily="34" charset="-120"/>
              </a:rPr>
              <a:t>Regent University Library AI Overview — libguides.regent.edu/AI</a:t>
            </a:r>
            <a:endParaRPr lang="en-US" sz="1150" dirty="0"/>
          </a:p>
          <a:p>
            <a:pPr marL="342900" indent="-342900">
              <a:spcAft>
                <a:spcPts val="1000"/>
              </a:spcAft>
              <a:buSzPct val="100000"/>
              <a:buChar char="•"/>
            </a:pPr>
            <a:r>
              <a:rPr lang="en-US" sz="1150" dirty="0">
                <a:solidFill>
                  <a:srgbClr val="4A5568"/>
                </a:solidFill>
                <a:latin typeface="Calibri" pitchFamily="34" charset="0"/>
                <a:ea typeface="Calibri" pitchFamily="34" charset="-122"/>
                <a:cs typeface="Calibri" pitchFamily="34" charset="-120"/>
              </a:rPr>
              <a:t>APA Style website — apastyle.apa.org</a:t>
            </a:r>
            <a:endParaRPr lang="en-US" sz="1150" dirty="0"/>
          </a:p>
          <a:p>
            <a:pPr marL="342900" indent="-342900">
              <a:spcAft>
                <a:spcPts val="1000"/>
              </a:spcAft>
              <a:buSzPct val="100000"/>
              <a:buChar char="•"/>
            </a:pPr>
            <a:r>
              <a:rPr lang="en-US" sz="1150" dirty="0">
                <a:solidFill>
                  <a:srgbClr val="4A5568"/>
                </a:solidFill>
                <a:latin typeface="Calibri" pitchFamily="34" charset="0"/>
                <a:ea typeface="Calibri" pitchFamily="34" charset="-122"/>
                <a:cs typeface="Calibri" pitchFamily="34" charset="-120"/>
              </a:rPr>
              <a:t>APA 7.0 Manual — libguides.regent.edu/az/apa-style-manual</a:t>
            </a:r>
            <a:endParaRPr lang="en-US" sz="1150" dirty="0"/>
          </a:p>
          <a:p>
            <a:pPr marL="342900" indent="-342900">
              <a:spcAft>
                <a:spcPts val="1000"/>
              </a:spcAft>
              <a:buSzPct val="100000"/>
              <a:buChar char="•"/>
            </a:pPr>
            <a:r>
              <a:rPr lang="en-US" sz="1150" dirty="0">
                <a:solidFill>
                  <a:srgbClr val="4A5568"/>
                </a:solidFill>
                <a:latin typeface="Calibri" pitchFamily="34" charset="0"/>
                <a:ea typeface="Calibri" pitchFamily="34" charset="-122"/>
                <a:cs typeface="Calibri" pitchFamily="34" charset="-120"/>
              </a:rPr>
              <a:t>SOE AI Committee — contact your program director</a:t>
            </a:r>
            <a:endParaRPr lang="en-US" sz="1150" dirty="0"/>
          </a:p>
        </p:txBody>
      </p:sp>
      <p:sp>
        <p:nvSpPr>
          <p:cNvPr id="7" name="Shape 5"/>
          <p:cNvSpPr/>
          <p:nvPr/>
        </p:nvSpPr>
        <p:spPr>
          <a:xfrm>
            <a:off x="4754880" y="1078992"/>
            <a:ext cx="3931920" cy="3611880"/>
          </a:xfrm>
          <a:prstGeom prst="roundRect">
            <a:avLst>
              <a:gd name="adj" fmla="val 2532"/>
            </a:avLst>
          </a:prstGeom>
          <a:solidFill>
            <a:srgbClr val="FFFFFF"/>
          </a:solidFill>
          <a:ln/>
          <a:effectLst>
            <a:outerShdw blurRad="101600" dist="38100" dir="2700000" algn="bl" rotWithShape="0">
              <a:srgbClr val="000000">
                <a:alpha val="10000"/>
              </a:srgbClr>
            </a:outerShdw>
          </a:effectLst>
        </p:spPr>
        <p:txBody>
          <a:bodyPr/>
          <a:lstStyle/>
          <a:p>
            <a:endParaRPr lang="en-US"/>
          </a:p>
        </p:txBody>
      </p:sp>
      <p:sp>
        <p:nvSpPr>
          <p:cNvPr id="8" name="Text 6"/>
          <p:cNvSpPr/>
          <p:nvPr/>
        </p:nvSpPr>
        <p:spPr>
          <a:xfrm>
            <a:off x="4937760" y="1170432"/>
            <a:ext cx="3566160" cy="411480"/>
          </a:xfrm>
          <a:prstGeom prst="rect">
            <a:avLst/>
          </a:prstGeom>
          <a:noFill/>
          <a:ln/>
        </p:spPr>
        <p:txBody>
          <a:bodyPr wrap="square" rtlCol="0" anchor="ctr"/>
          <a:lstStyle/>
          <a:p>
            <a:pPr marL="0" indent="0">
              <a:buNone/>
            </a:pPr>
            <a:r>
              <a:rPr lang="en-US" sz="1600" b="1" dirty="0">
                <a:solidFill>
                  <a:srgbClr val="1B2E4B"/>
                </a:solidFill>
                <a:latin typeface="Cambria" pitchFamily="34" charset="0"/>
                <a:ea typeface="Cambria" pitchFamily="34" charset="-122"/>
                <a:cs typeface="Cambria" pitchFamily="34" charset="-120"/>
              </a:rPr>
              <a:t>Next Steps for Faculty</a:t>
            </a:r>
            <a:endParaRPr lang="en-US" sz="1600" dirty="0"/>
          </a:p>
        </p:txBody>
      </p:sp>
      <p:sp>
        <p:nvSpPr>
          <p:cNvPr id="9" name="Text 7"/>
          <p:cNvSpPr/>
          <p:nvPr/>
        </p:nvSpPr>
        <p:spPr>
          <a:xfrm>
            <a:off x="4937760" y="1645920"/>
            <a:ext cx="3566160" cy="2834640"/>
          </a:xfrm>
          <a:prstGeom prst="rect">
            <a:avLst/>
          </a:prstGeom>
          <a:noFill/>
          <a:ln/>
        </p:spPr>
        <p:txBody>
          <a:bodyPr wrap="square" rtlCol="0" anchor="ctr"/>
          <a:lstStyle/>
          <a:p>
            <a:pPr marL="342900" indent="-342900">
              <a:spcAft>
                <a:spcPts val="1000"/>
              </a:spcAft>
              <a:buSzPct val="100000"/>
              <a:buChar char="•"/>
            </a:pPr>
            <a:r>
              <a:rPr lang="en-US" sz="1150" dirty="0">
                <a:solidFill>
                  <a:srgbClr val="4A5568"/>
                </a:solidFill>
                <a:latin typeface="Calibri" pitchFamily="34" charset="0"/>
                <a:ea typeface="Calibri" pitchFamily="34" charset="-122"/>
                <a:cs typeface="Calibri" pitchFamily="34" charset="-120"/>
              </a:rPr>
              <a:t>Distribute the one-pager to students in week one</a:t>
            </a:r>
            <a:endParaRPr lang="en-US" sz="1150" dirty="0"/>
          </a:p>
          <a:p>
            <a:pPr marL="342900" indent="-342900">
              <a:spcAft>
                <a:spcPts val="1000"/>
              </a:spcAft>
              <a:buSzPct val="100000"/>
              <a:buChar char="•"/>
            </a:pPr>
            <a:r>
              <a:rPr lang="en-US" sz="1150" dirty="0">
                <a:solidFill>
                  <a:srgbClr val="4A5568"/>
                </a:solidFill>
                <a:latin typeface="Calibri" pitchFamily="34" charset="0"/>
                <a:ea typeface="Calibri" pitchFamily="34" charset="-122"/>
                <a:cs typeface="Calibri" pitchFamily="34" charset="-120"/>
              </a:rPr>
              <a:t>Post the guide in your Canvas shell</a:t>
            </a:r>
            <a:endParaRPr lang="en-US" sz="1150" dirty="0"/>
          </a:p>
          <a:p>
            <a:pPr marL="342900" indent="-342900">
              <a:spcAft>
                <a:spcPts val="1000"/>
              </a:spcAft>
              <a:buSzPct val="100000"/>
              <a:buChar char="•"/>
            </a:pPr>
            <a:r>
              <a:rPr lang="en-US" sz="1150" dirty="0">
                <a:solidFill>
                  <a:srgbClr val="4A5568"/>
                </a:solidFill>
                <a:latin typeface="Calibri" pitchFamily="34" charset="0"/>
                <a:ea typeface="Calibri" pitchFamily="34" charset="-122"/>
                <a:cs typeface="Calibri" pitchFamily="34" charset="-120"/>
              </a:rPr>
              <a:t>Add your course-specific AI policy to your syllabus</a:t>
            </a:r>
            <a:endParaRPr lang="en-US" sz="1150" dirty="0"/>
          </a:p>
          <a:p>
            <a:pPr marL="342900" indent="-342900">
              <a:spcAft>
                <a:spcPts val="1000"/>
              </a:spcAft>
              <a:buSzPct val="100000"/>
              <a:buChar char="•"/>
            </a:pPr>
            <a:r>
              <a:rPr lang="en-US" sz="1150" dirty="0">
                <a:solidFill>
                  <a:srgbClr val="4A5568"/>
                </a:solidFill>
                <a:latin typeface="Calibri" pitchFamily="34" charset="0"/>
                <a:ea typeface="Calibri" pitchFamily="34" charset="-122"/>
                <a:cs typeface="Calibri" pitchFamily="34" charset="-120"/>
              </a:rPr>
              <a:t>Contact the SOE AI Committee with questions or suggested revisions</a:t>
            </a:r>
            <a:endParaRPr lang="en-US" sz="1150" dirty="0"/>
          </a:p>
        </p:txBody>
      </p:sp>
      <p:sp>
        <p:nvSpPr>
          <p:cNvPr id="10" name="Text 8"/>
          <p:cNvSpPr/>
          <p:nvPr/>
        </p:nvSpPr>
        <p:spPr>
          <a:xfrm>
            <a:off x="457200" y="4754880"/>
            <a:ext cx="8229600" cy="320040"/>
          </a:xfrm>
          <a:prstGeom prst="rect">
            <a:avLst/>
          </a:prstGeom>
          <a:noFill/>
          <a:ln/>
        </p:spPr>
        <p:txBody>
          <a:bodyPr wrap="square" rtlCol="0" anchor="ctr"/>
          <a:lstStyle/>
          <a:p>
            <a:pPr marL="0" indent="0">
              <a:buNone/>
            </a:pPr>
            <a:r>
              <a:rPr lang="en-US" sz="950" i="1" dirty="0">
                <a:solidFill>
                  <a:srgbClr val="4A5568"/>
                </a:solidFill>
                <a:latin typeface="Calibri" pitchFamily="34" charset="0"/>
                <a:ea typeface="Calibri" pitchFamily="34" charset="-122"/>
                <a:cs typeface="Calibri" pitchFamily="34" charset="-120"/>
              </a:rPr>
              <a:t>This guide was drafted in part with AI assistance and reviewed, edited, and approved by the SOE AI Committee. Doctoral students: see your program's dissertation-specific AI guidelines.</a:t>
            </a:r>
            <a:endParaRPr lang="en-US" sz="9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1535</TotalTime>
  <Words>1776</Words>
  <Application>Microsoft Macintosh PowerPoint</Application>
  <PresentationFormat>On-screen Show (16:9)</PresentationFormat>
  <Paragraphs>127</Paragraphs>
  <Slides>11</Slides>
  <Notes>11</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Cambria</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SOE Student AI Guidelines</dc:title>
  <dc:subject>PptxGenJS Presentation</dc:subject>
  <dc:creator>PptxGenJS</dc:creator>
  <cp:lastModifiedBy>Mitzi Fehl-Seward</cp:lastModifiedBy>
  <cp:revision>21</cp:revision>
  <dcterms:created xsi:type="dcterms:W3CDTF">2026-06-15T15:23:39Z</dcterms:created>
  <dcterms:modified xsi:type="dcterms:W3CDTF">2026-07-24T16:21:57Z</dcterms:modified>
</cp:coreProperties>
</file>